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9" r:id="rId3"/>
    <p:sldId id="301" r:id="rId4"/>
    <p:sldId id="302" r:id="rId5"/>
    <p:sldId id="303" r:id="rId6"/>
    <p:sldId id="304" r:id="rId7"/>
    <p:sldId id="305" r:id="rId8"/>
    <p:sldId id="306" r:id="rId9"/>
    <p:sldId id="307" r:id="rId10"/>
    <p:sldId id="308" r:id="rId11"/>
    <p:sldId id="300" r:id="rId12"/>
    <p:sldId id="299" r:id="rId13"/>
    <p:sldId id="310" r:id="rId14"/>
    <p:sldId id="258" r:id="rId15"/>
    <p:sldId id="259" r:id="rId16"/>
    <p:sldId id="260" r:id="rId17"/>
    <p:sldId id="261" r:id="rId18"/>
    <p:sldId id="263" r:id="rId19"/>
    <p:sldId id="264" r:id="rId20"/>
    <p:sldId id="285" r:id="rId21"/>
    <p:sldId id="286" r:id="rId22"/>
    <p:sldId id="287" r:id="rId23"/>
    <p:sldId id="270" r:id="rId24"/>
    <p:sldId id="288" r:id="rId25"/>
    <p:sldId id="289" r:id="rId26"/>
    <p:sldId id="290" r:id="rId27"/>
    <p:sldId id="277" r:id="rId28"/>
    <p:sldId id="291" r:id="rId29"/>
    <p:sldId id="292" r:id="rId30"/>
    <p:sldId id="281" r:id="rId31"/>
    <p:sldId id="293" r:id="rId32"/>
    <p:sldId id="294" r:id="rId33"/>
    <p:sldId id="295" r:id="rId34"/>
    <p:sldId id="296" r:id="rId35"/>
    <p:sldId id="297"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6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5" autoAdjust="0"/>
    <p:restoredTop sz="95514" autoAdjust="0"/>
  </p:normalViewPr>
  <p:slideViewPr>
    <p:cSldViewPr>
      <p:cViewPr varScale="1">
        <p:scale>
          <a:sx n="68" d="100"/>
          <a:sy n="68" d="100"/>
        </p:scale>
        <p:origin x="159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D665A-CF0B-4138-86F9-5A40F9ED0288}" type="datetimeFigureOut">
              <a:rPr lang="en-GB" smtClean="0"/>
              <a:t>30/03/2020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2D4F7-BAB8-4B2E-97FF-E56CBC8FD5D1}" type="slidenum">
              <a:rPr lang="en-GB" smtClean="0"/>
              <a:t>‹#›</a:t>
            </a:fld>
            <a:endParaRPr lang="en-GB"/>
          </a:p>
        </p:txBody>
      </p:sp>
    </p:spTree>
    <p:extLst>
      <p:ext uri="{BB962C8B-B14F-4D97-AF65-F5344CB8AC3E}">
        <p14:creationId xmlns:p14="http://schemas.microsoft.com/office/powerpoint/2010/main" val="1981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F92DF02-24A6-4E43-9767-9166805AA7AC}" type="slidenum">
              <a:rPr lang="en-US" smtClean="0"/>
              <a:pPr/>
              <a:t>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4611725-91FD-4128-8B71-9B96983C6CDE}" type="slidenum">
              <a:rPr lang="en-US" smtClean="0"/>
              <a:pPr/>
              <a:t>12</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A29B9B-F9AA-45D3-ABF0-70E4C2520A9D}" type="slidenum">
              <a:rPr lang="en-US" smtClean="0"/>
              <a:pPr/>
              <a:t>13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A29B9B-F9AA-45D3-ABF0-70E4C2520A9D}" type="slidenum">
              <a:rPr lang="en-US" smtClean="0"/>
              <a:pPr/>
              <a:t>18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19</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20</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21</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22</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E5E354D-8728-4C4E-933C-96776D0E6B5B}" type="slidenum">
              <a:rPr lang="en-US" smtClean="0"/>
              <a:pPr/>
              <a:t>23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24</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25</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A29B9B-F9AA-45D3-ABF0-70E4C2520A9D}" type="slidenum">
              <a:rPr lang="en-US" smtClean="0"/>
              <a:pPr/>
              <a:t>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26</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4CB1834-61E4-4D09-B313-AA2D46986CF2}" type="slidenum">
              <a:rPr lang="en-US" smtClean="0"/>
              <a:pPr/>
              <a:t>27</a:t>
            </a:fld>
            <a:endParaRPr lang="en-US"/>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28</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29</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4611725-91FD-4128-8B71-9B96983C6CDE}" type="slidenum">
              <a:rPr lang="en-US" smtClean="0"/>
              <a:pPr/>
              <a:t>30</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31</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4611725-91FD-4128-8B71-9B96983C6CDE}" type="slidenum">
              <a:rPr lang="en-US" smtClean="0"/>
              <a:pPr/>
              <a:t>32</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33</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34</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4611725-91FD-4128-8B71-9B96983C6CDE}" type="slidenum">
              <a:rPr lang="en-US" smtClean="0"/>
              <a:pPr/>
              <a:t>35</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A29B9B-F9AA-45D3-ABF0-70E4C2520A9D}" type="slidenum">
              <a:rPr lang="en-US" smtClean="0"/>
              <a:pPr/>
              <a:t>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36</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6</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7</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8</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E5E354D-8728-4C4E-933C-96776D0E6B5B}" type="slidenum">
              <a:rPr lang="en-US" smtClean="0"/>
              <a:pPr/>
              <a:t>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D2D893-0BCA-4B48-B3EE-214586A0C08C}" type="slidenum">
              <a:rPr lang="en-US" smtClean="0"/>
              <a:pPr/>
              <a:t>10</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4611725-91FD-4128-8B71-9B96983C6CDE}" type="slidenum">
              <a:rPr lang="en-US" smtClean="0"/>
              <a:pPr/>
              <a:t>11</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F3C660-B320-4180-BBF3-E55DFEA5E0CB}"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35291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F3C660-B320-4180-BBF3-E55DFEA5E0CB}"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288671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F3C660-B320-4180-BBF3-E55DFEA5E0CB}"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324700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F3C660-B320-4180-BBF3-E55DFEA5E0CB}"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422251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3C660-B320-4180-BBF3-E55DFEA5E0CB}"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316466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F3C660-B320-4180-BBF3-E55DFEA5E0CB}"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60824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F3C660-B320-4180-BBF3-E55DFEA5E0CB}"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62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F3C660-B320-4180-BBF3-E55DFEA5E0CB}"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109941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3C660-B320-4180-BBF3-E55DFEA5E0CB}"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272380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3C660-B320-4180-BBF3-E55DFEA5E0CB}"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58495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3C660-B320-4180-BBF3-E55DFEA5E0CB}"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5C78E-16C0-406A-A29B-78C82CDA889C}" type="slidenum">
              <a:rPr lang="en-GB" smtClean="0"/>
              <a:t>‹#›</a:t>
            </a:fld>
            <a:endParaRPr lang="en-GB"/>
          </a:p>
        </p:txBody>
      </p:sp>
    </p:spTree>
    <p:extLst>
      <p:ext uri="{BB962C8B-B14F-4D97-AF65-F5344CB8AC3E}">
        <p14:creationId xmlns:p14="http://schemas.microsoft.com/office/powerpoint/2010/main" val="41897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3C660-B320-4180-BBF3-E55DFEA5E0CB}" type="datetimeFigureOut">
              <a:rPr lang="en-GB" smtClean="0"/>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5C78E-16C0-406A-A29B-78C82CDA889C}" type="slidenum">
              <a:rPr lang="en-GB" smtClean="0"/>
              <a:t>‹#›</a:t>
            </a:fld>
            <a:endParaRPr lang="en-GB"/>
          </a:p>
        </p:txBody>
      </p:sp>
    </p:spTree>
    <p:extLst>
      <p:ext uri="{BB962C8B-B14F-4D97-AF65-F5344CB8AC3E}">
        <p14:creationId xmlns:p14="http://schemas.microsoft.com/office/powerpoint/2010/main" val="268147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1495431"/>
            <a:ext cx="9144000" cy="3970318"/>
          </a:xfrm>
          <a:prstGeom prst="rect">
            <a:avLst/>
          </a:prstGeom>
          <a:noFill/>
          <a:ln w="9525">
            <a:noFill/>
            <a:miter lim="800000"/>
            <a:headEnd/>
            <a:tailEnd/>
          </a:ln>
        </p:spPr>
        <p:txBody>
          <a:bodyPr>
            <a:spAutoFit/>
          </a:bodyPr>
          <a:lstStyle/>
          <a:p>
            <a:pPr algn="ctr"/>
            <a:r>
              <a:rPr lang="en-US" sz="4800" b="1" dirty="0">
                <a:latin typeface="Calibri" pitchFamily="34" charset="0"/>
              </a:rPr>
              <a:t>Referees </a:t>
            </a:r>
          </a:p>
          <a:p>
            <a:pPr algn="ctr"/>
            <a:r>
              <a:rPr lang="en-US" sz="4800" b="1" dirty="0">
                <a:latin typeface="Calibri" pitchFamily="34" charset="0"/>
              </a:rPr>
              <a:t>&amp;</a:t>
            </a:r>
          </a:p>
          <a:p>
            <a:pPr algn="ctr"/>
            <a:r>
              <a:rPr lang="en-US" sz="4800" b="1" dirty="0">
                <a:latin typeface="Calibri" pitchFamily="34" charset="0"/>
              </a:rPr>
              <a:t> Specialist Assistant Referees</a:t>
            </a:r>
          </a:p>
          <a:p>
            <a:pPr algn="ctr"/>
            <a:r>
              <a:rPr lang="en-US" sz="2400" b="1" dirty="0">
                <a:latin typeface="Calibri" pitchFamily="34" charset="0"/>
              </a:rPr>
              <a:t>Physical Preparation Plan for Pre-Season</a:t>
            </a:r>
          </a:p>
          <a:p>
            <a:pPr algn="ctr"/>
            <a:r>
              <a:rPr lang="en-US" sz="2400" b="1" dirty="0">
                <a:latin typeface="Calibri" pitchFamily="34" charset="0"/>
              </a:rPr>
              <a:t>&amp;</a:t>
            </a:r>
          </a:p>
          <a:p>
            <a:pPr algn="ctr"/>
            <a:r>
              <a:rPr lang="en-US" altLang="ja-JP" sz="2400" b="1" dirty="0">
                <a:latin typeface="Calibri" pitchFamily="34" charset="0"/>
              </a:rPr>
              <a:t>Pre-Season Training Programme</a:t>
            </a:r>
          </a:p>
          <a:p>
            <a:pPr algn="ctr"/>
            <a:r>
              <a:rPr lang="en-US" altLang="ja-JP" b="1" dirty="0">
                <a:latin typeface="Calibri" pitchFamily="34" charset="0"/>
              </a:rPr>
              <a:t> </a:t>
            </a:r>
          </a:p>
          <a:p>
            <a:pPr algn="ctr"/>
            <a:r>
              <a:rPr lang="en-US" altLang="ja-JP" b="1" dirty="0">
                <a:latin typeface="Calibri" pitchFamily="34" charset="0"/>
              </a:rPr>
              <a:t>Elite Level</a:t>
            </a:r>
          </a:p>
        </p:txBody>
      </p:sp>
      <p:pic>
        <p:nvPicPr>
          <p:cNvPr id="102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657" y="404664"/>
            <a:ext cx="794686" cy="79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4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70000" lnSpcReduction="2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700" b="1" dirty="0">
                <a:solidFill>
                  <a:schemeClr val="tx1"/>
                </a:solidFill>
              </a:rPr>
              <a:t>Sets</a:t>
            </a:r>
            <a:r>
              <a:rPr lang="en-US" sz="1700" dirty="0">
                <a:solidFill>
                  <a:schemeClr val="tx1"/>
                </a:solidFill>
              </a:rPr>
              <a:t> = 4</a:t>
            </a:r>
          </a:p>
          <a:p>
            <a:pPr algn="just" eaLnBrk="1" hangingPunct="1">
              <a:lnSpc>
                <a:spcPct val="120000"/>
              </a:lnSpc>
            </a:pPr>
            <a:r>
              <a:rPr lang="en-US" sz="1700" b="1" dirty="0">
                <a:solidFill>
                  <a:schemeClr val="tx1"/>
                </a:solidFill>
              </a:rPr>
              <a:t>Recovery between sets </a:t>
            </a:r>
            <a:r>
              <a:rPr lang="en-US" sz="1700" dirty="0">
                <a:solidFill>
                  <a:schemeClr val="tx1"/>
                </a:solidFill>
              </a:rPr>
              <a:t>= 4-5 minutes</a:t>
            </a:r>
          </a:p>
          <a:p>
            <a:pPr algn="just" eaLnBrk="1" hangingPunct="1">
              <a:lnSpc>
                <a:spcPct val="120000"/>
              </a:lnSpc>
            </a:pPr>
            <a:r>
              <a:rPr lang="en-US" sz="1700" b="1" dirty="0">
                <a:solidFill>
                  <a:schemeClr val="tx1"/>
                </a:solidFill>
              </a:rPr>
              <a:t>Individual set duration </a:t>
            </a:r>
            <a:r>
              <a:rPr lang="en-US" sz="1700" dirty="0">
                <a:solidFill>
                  <a:schemeClr val="tx1"/>
                </a:solidFill>
              </a:rPr>
              <a:t>= (2-3 minutes) 2 pitch circuits is 1 set / 1 x 600m track circuit is 1 set: 150m in &lt;26 seconds, 50m walk in &lt;30 seconds [x3 = 600m]</a:t>
            </a:r>
          </a:p>
          <a:p>
            <a:pPr algn="just">
              <a:lnSpc>
                <a:spcPct val="120000"/>
              </a:lnSpc>
            </a:pPr>
            <a:r>
              <a:rPr lang="en-US" sz="1700" b="1" dirty="0">
                <a:solidFill>
                  <a:schemeClr val="tx1"/>
                </a:solidFill>
              </a:rPr>
              <a:t>Session Plan</a:t>
            </a:r>
            <a:r>
              <a:rPr lang="en-US" sz="1700" dirty="0">
                <a:solidFill>
                  <a:schemeClr val="tx1"/>
                </a:solidFill>
              </a:rPr>
              <a:t> = 5 x 2-3 minutes variable / 4-5 minutes AR</a:t>
            </a:r>
          </a:p>
          <a:p>
            <a:pPr algn="just">
              <a:lnSpc>
                <a:spcPct val="120000"/>
              </a:lnSpc>
            </a:pPr>
            <a:r>
              <a:rPr lang="en-US" sz="1700" b="1" dirty="0">
                <a:solidFill>
                  <a:schemeClr val="tx1"/>
                </a:solidFill>
              </a:rPr>
              <a:t>Intensity </a:t>
            </a:r>
            <a:r>
              <a:rPr lang="en-US" sz="1700" dirty="0">
                <a:solidFill>
                  <a:schemeClr val="tx1"/>
                </a:solidFill>
              </a:rPr>
              <a:t>=</a:t>
            </a:r>
            <a:r>
              <a:rPr lang="en-US" sz="1700" b="1" dirty="0">
                <a:solidFill>
                  <a:schemeClr val="tx1"/>
                </a:solidFill>
              </a:rPr>
              <a:t> </a:t>
            </a:r>
            <a:r>
              <a:rPr lang="en-US" sz="1700" dirty="0">
                <a:solidFill>
                  <a:schemeClr val="tx1"/>
                </a:solidFill>
              </a:rPr>
              <a:t>Walking / Jogging to 95-100% </a:t>
            </a:r>
            <a:r>
              <a:rPr lang="en-US" sz="1700" dirty="0" err="1">
                <a:solidFill>
                  <a:schemeClr val="tx1"/>
                </a:solidFill>
              </a:rPr>
              <a:t>SP</a:t>
            </a:r>
            <a:r>
              <a:rPr lang="en-US" sz="1700" baseline="-25000" dirty="0" err="1">
                <a:solidFill>
                  <a:schemeClr val="tx1"/>
                </a:solidFill>
              </a:rPr>
              <a:t>Max</a:t>
            </a:r>
            <a:endParaRPr lang="en-US" sz="1700" baseline="-25000" dirty="0">
              <a:solidFill>
                <a:schemeClr val="tx1"/>
              </a:solidFill>
            </a:endParaRPr>
          </a:p>
          <a:p>
            <a:pPr algn="just">
              <a:lnSpc>
                <a:spcPct val="120000"/>
              </a:lnSpc>
            </a:pPr>
            <a:r>
              <a:rPr lang="en-US" sz="1700" b="1" dirty="0">
                <a:solidFill>
                  <a:schemeClr val="tx1"/>
                </a:solidFill>
              </a:rPr>
              <a:t>Key Targets </a:t>
            </a:r>
            <a:r>
              <a:rPr lang="en-US" sz="1700" dirty="0">
                <a:solidFill>
                  <a:schemeClr val="tx1"/>
                </a:solidFill>
              </a:rPr>
              <a:t>= On the pitch, aim to complete two circuits in 2 minutes. On the track aim to complete a 600m track circuit within 3 minutes. Once completed 1 set, walk for 4-5 minutes depending on fatigue levels. Should not be starting another set out of breath or heavy legs.</a:t>
            </a:r>
            <a:endParaRPr lang="en-US" sz="1700" b="1" dirty="0">
              <a:solidFill>
                <a:schemeClr val="tx1"/>
              </a:solidFill>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Speed Enduran</a:t>
            </a:r>
            <a:r>
              <a:rPr lang="en-US" b="1" dirty="0">
                <a:latin typeface="Verdana" pitchFamily="84" charset="0"/>
              </a:rPr>
              <a:t>ce </a:t>
            </a:r>
            <a:r>
              <a:rPr lang="en-US" altLang="ja-JP" sz="1800" b="1" dirty="0">
                <a:latin typeface="Verdana" pitchFamily="84" charset="0"/>
              </a:rPr>
              <a:t>Exercise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1026" name="Picture 2" descr="http://www.metricviews.org.uk/wp-content/uploads/athle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Anaerobic Endurance through Linear Running</a:t>
            </a:r>
          </a:p>
        </p:txBody>
      </p:sp>
      <p:sp>
        <p:nvSpPr>
          <p:cNvPr id="66" name="Oval 65"/>
          <p:cNvSpPr/>
          <p:nvPr/>
        </p:nvSpPr>
        <p:spPr>
          <a:xfrm>
            <a:off x="880845" y="27329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15407" idx="4"/>
          </p:cNvCxnSpPr>
          <p:nvPr/>
        </p:nvCxnSpPr>
        <p:spPr>
          <a:xfrm>
            <a:off x="2327752" y="2414631"/>
            <a:ext cx="337" cy="462339"/>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a:xfrm flipH="1" flipV="1">
            <a:off x="3710437" y="2090606"/>
            <a:ext cx="1" cy="714357"/>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64" name="Straight Arrow Connector 63"/>
          <p:cNvCxnSpPr/>
          <p:nvPr/>
        </p:nvCxnSpPr>
        <p:spPr>
          <a:xfrm flipH="1" flipV="1">
            <a:off x="952853" y="1375624"/>
            <a:ext cx="3794" cy="72449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71" name="Straight Arrow Connector 70"/>
          <p:cNvCxnSpPr/>
          <p:nvPr/>
        </p:nvCxnSpPr>
        <p:spPr>
          <a:xfrm flipH="1">
            <a:off x="2327416" y="1371639"/>
            <a:ext cx="1353671" cy="36623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a:endCxn id="15407" idx="2"/>
          </p:cNvCxnSpPr>
          <p:nvPr/>
        </p:nvCxnSpPr>
        <p:spPr>
          <a:xfrm flipV="1">
            <a:off x="1024863" y="2090293"/>
            <a:ext cx="953692" cy="68353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p:nvPr/>
        </p:nvCxnSpPr>
        <p:spPr>
          <a:xfrm flipH="1">
            <a:off x="953527" y="2086989"/>
            <a:ext cx="1025028" cy="13127"/>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p:nvPr/>
        </p:nvCxnSpPr>
        <p:spPr>
          <a:xfrm>
            <a:off x="956647" y="1375624"/>
            <a:ext cx="2746004" cy="1429338"/>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92" name="Straight Arrow Connector 91"/>
          <p:cNvCxnSpPr/>
          <p:nvPr/>
        </p:nvCxnSpPr>
        <p:spPr>
          <a:xfrm flipV="1">
            <a:off x="3702651" y="1375624"/>
            <a:ext cx="0" cy="718638"/>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79512" y="3501008"/>
            <a:ext cx="1080120" cy="95410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a:p>
            <a:r>
              <a:rPr lang="en-GB" sz="800" dirty="0"/>
              <a:t>Black = Jogging</a:t>
            </a:r>
          </a:p>
        </p:txBody>
      </p:sp>
      <p:cxnSp>
        <p:nvCxnSpPr>
          <p:cNvPr id="85" name="Straight Arrow Connector 84"/>
          <p:cNvCxnSpPr>
            <a:endCxn id="15407" idx="4"/>
          </p:cNvCxnSpPr>
          <p:nvPr/>
        </p:nvCxnSpPr>
        <p:spPr>
          <a:xfrm>
            <a:off x="2325515" y="1758516"/>
            <a:ext cx="2237" cy="656115"/>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3" name="Straight Arrow Connector 92"/>
          <p:cNvCxnSpPr/>
          <p:nvPr/>
        </p:nvCxnSpPr>
        <p:spPr>
          <a:xfrm flipH="1">
            <a:off x="428216" y="2876970"/>
            <a:ext cx="1897300" cy="383379"/>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5" name="Straight Arrow Connector 94"/>
          <p:cNvCxnSpPr>
            <a:endCxn id="66" idx="3"/>
          </p:cNvCxnSpPr>
          <p:nvPr/>
        </p:nvCxnSpPr>
        <p:spPr>
          <a:xfrm flipV="1">
            <a:off x="354865" y="2855879"/>
            <a:ext cx="547071" cy="422297"/>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29" name="Freeform 28"/>
          <p:cNvSpPr/>
          <p:nvPr/>
        </p:nvSpPr>
        <p:spPr>
          <a:xfrm>
            <a:off x="5057775" y="1181100"/>
            <a:ext cx="919163" cy="985838"/>
          </a:xfrm>
          <a:custGeom>
            <a:avLst/>
            <a:gdLst>
              <a:gd name="connsiteX0" fmla="*/ 919163 w 919163"/>
              <a:gd name="connsiteY0" fmla="*/ 0 h 985838"/>
              <a:gd name="connsiteX1" fmla="*/ 566738 w 919163"/>
              <a:gd name="connsiteY1" fmla="*/ 90488 h 985838"/>
              <a:gd name="connsiteX2" fmla="*/ 309563 w 919163"/>
              <a:gd name="connsiteY2" fmla="*/ 280988 h 985838"/>
              <a:gd name="connsiteX3" fmla="*/ 171450 w 919163"/>
              <a:gd name="connsiteY3" fmla="*/ 447675 h 985838"/>
              <a:gd name="connsiteX4" fmla="*/ 28575 w 919163"/>
              <a:gd name="connsiteY4" fmla="*/ 733425 h 985838"/>
              <a:gd name="connsiteX5" fmla="*/ 0 w 919163"/>
              <a:gd name="connsiteY5" fmla="*/ 98583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3" h="985838">
                <a:moveTo>
                  <a:pt x="919163" y="0"/>
                </a:moveTo>
                <a:cubicBezTo>
                  <a:pt x="793750" y="21828"/>
                  <a:pt x="668338" y="43657"/>
                  <a:pt x="566738" y="90488"/>
                </a:cubicBezTo>
                <a:cubicBezTo>
                  <a:pt x="465138" y="137319"/>
                  <a:pt x="375444" y="221457"/>
                  <a:pt x="309563" y="280988"/>
                </a:cubicBezTo>
                <a:cubicBezTo>
                  <a:pt x="243682" y="340519"/>
                  <a:pt x="218281" y="372269"/>
                  <a:pt x="171450" y="447675"/>
                </a:cubicBezTo>
                <a:cubicBezTo>
                  <a:pt x="124619" y="523081"/>
                  <a:pt x="57150" y="643731"/>
                  <a:pt x="28575" y="733425"/>
                </a:cubicBezTo>
                <a:cubicBezTo>
                  <a:pt x="0" y="823119"/>
                  <a:pt x="0" y="904478"/>
                  <a:pt x="0" y="985838"/>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p:cNvCxnSpPr>
            <a:stCxn id="29" idx="5"/>
          </p:cNvCxnSpPr>
          <p:nvPr/>
        </p:nvCxnSpPr>
        <p:spPr>
          <a:xfrm>
            <a:off x="5057775" y="2166938"/>
            <a:ext cx="0" cy="5315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5062042" y="2224088"/>
            <a:ext cx="933946" cy="900112"/>
          </a:xfrm>
          <a:custGeom>
            <a:avLst/>
            <a:gdLst>
              <a:gd name="connsiteX0" fmla="*/ 496 w 933946"/>
              <a:gd name="connsiteY0" fmla="*/ 0 h 900112"/>
              <a:gd name="connsiteX1" fmla="*/ 24308 w 933946"/>
              <a:gd name="connsiteY1" fmla="*/ 219075 h 900112"/>
              <a:gd name="connsiteX2" fmla="*/ 157658 w 933946"/>
              <a:gd name="connsiteY2" fmla="*/ 461962 h 900112"/>
              <a:gd name="connsiteX3" fmla="*/ 343396 w 933946"/>
              <a:gd name="connsiteY3" fmla="*/ 666750 h 900112"/>
              <a:gd name="connsiteX4" fmla="*/ 638671 w 933946"/>
              <a:gd name="connsiteY4" fmla="*/ 838200 h 900112"/>
              <a:gd name="connsiteX5" fmla="*/ 933946 w 933946"/>
              <a:gd name="connsiteY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946" h="900112">
                <a:moveTo>
                  <a:pt x="496" y="0"/>
                </a:moveTo>
                <a:cubicBezTo>
                  <a:pt x="-695" y="71040"/>
                  <a:pt x="-1886" y="142081"/>
                  <a:pt x="24308" y="219075"/>
                </a:cubicBezTo>
                <a:cubicBezTo>
                  <a:pt x="50502" y="296069"/>
                  <a:pt x="104477" y="387350"/>
                  <a:pt x="157658" y="461962"/>
                </a:cubicBezTo>
                <a:cubicBezTo>
                  <a:pt x="210839" y="536574"/>
                  <a:pt x="263227" y="604044"/>
                  <a:pt x="343396" y="666750"/>
                </a:cubicBezTo>
                <a:cubicBezTo>
                  <a:pt x="423565" y="729456"/>
                  <a:pt x="540246" y="799306"/>
                  <a:pt x="638671" y="838200"/>
                </a:cubicBezTo>
                <a:cubicBezTo>
                  <a:pt x="737096" y="877094"/>
                  <a:pt x="835521" y="888603"/>
                  <a:pt x="933946" y="900112"/>
                </a:cubicBezTo>
              </a:path>
            </a:pathLst>
          </a:custGeom>
          <a:no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5995988" y="3124200"/>
            <a:ext cx="1600348"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36" name="Freeform 35"/>
          <p:cNvSpPr/>
          <p:nvPr/>
        </p:nvSpPr>
        <p:spPr>
          <a:xfrm>
            <a:off x="7591425" y="2143125"/>
            <a:ext cx="1000125" cy="985838"/>
          </a:xfrm>
          <a:custGeom>
            <a:avLst/>
            <a:gdLst>
              <a:gd name="connsiteX0" fmla="*/ 0 w 1000125"/>
              <a:gd name="connsiteY0" fmla="*/ 985838 h 985838"/>
              <a:gd name="connsiteX1" fmla="*/ 285750 w 1000125"/>
              <a:gd name="connsiteY1" fmla="*/ 933450 h 985838"/>
              <a:gd name="connsiteX2" fmla="*/ 571500 w 1000125"/>
              <a:gd name="connsiteY2" fmla="*/ 785813 h 985838"/>
              <a:gd name="connsiteX3" fmla="*/ 828675 w 1000125"/>
              <a:gd name="connsiteY3" fmla="*/ 533400 h 985838"/>
              <a:gd name="connsiteX4" fmla="*/ 947738 w 1000125"/>
              <a:gd name="connsiteY4" fmla="*/ 295275 h 985838"/>
              <a:gd name="connsiteX5" fmla="*/ 995363 w 1000125"/>
              <a:gd name="connsiteY5" fmla="*/ 9525 h 985838"/>
              <a:gd name="connsiteX6" fmla="*/ 995363 w 1000125"/>
              <a:gd name="connsiteY6" fmla="*/ 9525 h 985838"/>
              <a:gd name="connsiteX7" fmla="*/ 1000125 w 1000125"/>
              <a:gd name="connsiteY7" fmla="*/ 0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5" h="985838">
                <a:moveTo>
                  <a:pt x="0" y="985838"/>
                </a:moveTo>
                <a:cubicBezTo>
                  <a:pt x="95250" y="976312"/>
                  <a:pt x="190500" y="966787"/>
                  <a:pt x="285750" y="933450"/>
                </a:cubicBezTo>
                <a:cubicBezTo>
                  <a:pt x="381000" y="900112"/>
                  <a:pt x="481013" y="852488"/>
                  <a:pt x="571500" y="785813"/>
                </a:cubicBezTo>
                <a:cubicBezTo>
                  <a:pt x="661988" y="719138"/>
                  <a:pt x="765969" y="615156"/>
                  <a:pt x="828675" y="533400"/>
                </a:cubicBezTo>
                <a:cubicBezTo>
                  <a:pt x="891381" y="451644"/>
                  <a:pt x="919957" y="382588"/>
                  <a:pt x="947738" y="295275"/>
                </a:cubicBezTo>
                <a:cubicBezTo>
                  <a:pt x="975519" y="207962"/>
                  <a:pt x="995363" y="9525"/>
                  <a:pt x="995363" y="9525"/>
                </a:cubicBezTo>
                <a:lnTo>
                  <a:pt x="995363" y="9525"/>
                </a:lnTo>
                <a:lnTo>
                  <a:pt x="100012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a:stCxn id="36" idx="5"/>
          </p:cNvCxnSpPr>
          <p:nvPr/>
        </p:nvCxnSpPr>
        <p:spPr>
          <a:xfrm flipV="1">
            <a:off x="8586788" y="2072465"/>
            <a:ext cx="4762" cy="80185"/>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39" name="Freeform 38"/>
          <p:cNvSpPr/>
          <p:nvPr/>
        </p:nvSpPr>
        <p:spPr>
          <a:xfrm>
            <a:off x="7758113" y="1184276"/>
            <a:ext cx="828675" cy="892174"/>
          </a:xfrm>
          <a:custGeom>
            <a:avLst/>
            <a:gdLst>
              <a:gd name="connsiteX0" fmla="*/ 828675 w 828675"/>
              <a:gd name="connsiteY0" fmla="*/ 892174 h 892174"/>
              <a:gd name="connsiteX1" fmla="*/ 795337 w 828675"/>
              <a:gd name="connsiteY1" fmla="*/ 687387 h 892174"/>
              <a:gd name="connsiteX2" fmla="*/ 681037 w 828675"/>
              <a:gd name="connsiteY2" fmla="*/ 477837 h 892174"/>
              <a:gd name="connsiteX3" fmla="*/ 476250 w 828675"/>
              <a:gd name="connsiteY3" fmla="*/ 239712 h 892174"/>
              <a:gd name="connsiteX4" fmla="*/ 271462 w 828675"/>
              <a:gd name="connsiteY4" fmla="*/ 92074 h 892174"/>
              <a:gd name="connsiteX5" fmla="*/ 109537 w 828675"/>
              <a:gd name="connsiteY5" fmla="*/ 6349 h 892174"/>
              <a:gd name="connsiteX6" fmla="*/ 0 w 828675"/>
              <a:gd name="connsiteY6" fmla="*/ 6349 h 892174"/>
              <a:gd name="connsiteX7" fmla="*/ 0 w 828675"/>
              <a:gd name="connsiteY7" fmla="*/ 6349 h 89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5" h="892174">
                <a:moveTo>
                  <a:pt x="828675" y="892174"/>
                </a:moveTo>
                <a:cubicBezTo>
                  <a:pt x="824309" y="824308"/>
                  <a:pt x="819943" y="756443"/>
                  <a:pt x="795337" y="687387"/>
                </a:cubicBezTo>
                <a:cubicBezTo>
                  <a:pt x="770731" y="618331"/>
                  <a:pt x="734218" y="552449"/>
                  <a:pt x="681037" y="477837"/>
                </a:cubicBezTo>
                <a:cubicBezTo>
                  <a:pt x="627856" y="403225"/>
                  <a:pt x="544512" y="304006"/>
                  <a:pt x="476250" y="239712"/>
                </a:cubicBezTo>
                <a:cubicBezTo>
                  <a:pt x="407987" y="175418"/>
                  <a:pt x="332581" y="130968"/>
                  <a:pt x="271462" y="92074"/>
                </a:cubicBezTo>
                <a:cubicBezTo>
                  <a:pt x="210343" y="53180"/>
                  <a:pt x="154781" y="20636"/>
                  <a:pt x="109537" y="6349"/>
                </a:cubicBezTo>
                <a:cubicBezTo>
                  <a:pt x="64293" y="-7938"/>
                  <a:pt x="0" y="6349"/>
                  <a:pt x="0" y="6349"/>
                </a:cubicBezTo>
                <a:lnTo>
                  <a:pt x="0" y="6349"/>
                </a:lnTo>
              </a:path>
            </a:pathLst>
          </a:custGeom>
          <a:no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a:stCxn id="39" idx="6"/>
            <a:endCxn id="29" idx="0"/>
          </p:cNvCxnSpPr>
          <p:nvPr/>
        </p:nvCxnSpPr>
        <p:spPr>
          <a:xfrm flipH="1" flipV="1">
            <a:off x="5976938" y="1181100"/>
            <a:ext cx="1781175" cy="9525"/>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pic>
        <p:nvPicPr>
          <p:cNvPr id="62"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6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514291"/>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Daily Dietary</a:t>
            </a:r>
          </a:p>
          <a:p>
            <a:pPr algn="ctr"/>
            <a:r>
              <a:rPr lang="en-US" sz="7200" b="1" dirty="0">
                <a:latin typeface="Calibri" pitchFamily="34" charset="0"/>
              </a:rPr>
              <a:t>Example</a:t>
            </a: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4149080"/>
            <a:ext cx="4572000" cy="646331"/>
          </a:xfrm>
          <a:prstGeom prst="rect">
            <a:avLst/>
          </a:prstGeom>
        </p:spPr>
        <p:txBody>
          <a:bodyPr>
            <a:spAutoFit/>
          </a:bodyPr>
          <a:lstStyle/>
          <a:p>
            <a:pPr algn="ctr"/>
            <a:r>
              <a:rPr lang="en-US" b="1" dirty="0">
                <a:latin typeface="Calibri" pitchFamily="34" charset="0"/>
              </a:rPr>
              <a:t>Physical Preparation Plan</a:t>
            </a:r>
          </a:p>
          <a:p>
            <a:pPr algn="ctr"/>
            <a:r>
              <a:rPr lang="en-US" b="1" dirty="0">
                <a:latin typeface="Calibri" pitchFamily="34" charset="0"/>
              </a:rPr>
              <a:t>for Pre-Season </a:t>
            </a:r>
          </a:p>
        </p:txBody>
      </p:sp>
    </p:spTree>
    <p:extLst>
      <p:ext uri="{BB962C8B-B14F-4D97-AF65-F5344CB8AC3E}">
        <p14:creationId xmlns:p14="http://schemas.microsoft.com/office/powerpoint/2010/main" val="117761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514291"/>
            <a:ext cx="9144000" cy="1200329"/>
          </a:xfrm>
          <a:prstGeom prst="rect">
            <a:avLst/>
          </a:prstGeom>
          <a:noFill/>
          <a:ln w="9525">
            <a:noFill/>
            <a:miter lim="800000"/>
            <a:headEnd/>
            <a:tailEnd/>
          </a:ln>
        </p:spPr>
        <p:txBody>
          <a:bodyPr>
            <a:spAutoFit/>
          </a:bodyPr>
          <a:lstStyle/>
          <a:p>
            <a:pPr algn="ctr"/>
            <a:endParaRPr lang="en-US" sz="7200" b="1"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91871947"/>
              </p:ext>
            </p:extLst>
          </p:nvPr>
        </p:nvGraphicFramePr>
        <p:xfrm>
          <a:off x="611560" y="836712"/>
          <a:ext cx="7872040" cy="1871039"/>
        </p:xfrm>
        <a:graphic>
          <a:graphicData uri="http://schemas.openxmlformats.org/drawingml/2006/table">
            <a:tbl>
              <a:tblPr>
                <a:tableStyleId>{5C22544A-7EE6-4342-B048-85BDC9FD1C3A}</a:tableStyleId>
              </a:tblPr>
              <a:tblGrid>
                <a:gridCol w="963555">
                  <a:extLst>
                    <a:ext uri="{9D8B030D-6E8A-4147-A177-3AD203B41FA5}">
                      <a16:colId xmlns:a16="http://schemas.microsoft.com/office/drawing/2014/main" val="20000"/>
                    </a:ext>
                  </a:extLst>
                </a:gridCol>
                <a:gridCol w="1193317">
                  <a:extLst>
                    <a:ext uri="{9D8B030D-6E8A-4147-A177-3AD203B41FA5}">
                      <a16:colId xmlns:a16="http://schemas.microsoft.com/office/drawing/2014/main" val="20001"/>
                    </a:ext>
                  </a:extLst>
                </a:gridCol>
                <a:gridCol w="967163">
                  <a:extLst>
                    <a:ext uri="{9D8B030D-6E8A-4147-A177-3AD203B41FA5}">
                      <a16:colId xmlns:a16="http://schemas.microsoft.com/office/drawing/2014/main" val="20002"/>
                    </a:ext>
                  </a:extLst>
                </a:gridCol>
                <a:gridCol w="1380974">
                  <a:extLst>
                    <a:ext uri="{9D8B030D-6E8A-4147-A177-3AD203B41FA5}">
                      <a16:colId xmlns:a16="http://schemas.microsoft.com/office/drawing/2014/main" val="20003"/>
                    </a:ext>
                  </a:extLst>
                </a:gridCol>
                <a:gridCol w="956338">
                  <a:extLst>
                    <a:ext uri="{9D8B030D-6E8A-4147-A177-3AD203B41FA5}">
                      <a16:colId xmlns:a16="http://schemas.microsoft.com/office/drawing/2014/main" val="20004"/>
                    </a:ext>
                  </a:extLst>
                </a:gridCol>
                <a:gridCol w="1278125">
                  <a:extLst>
                    <a:ext uri="{9D8B030D-6E8A-4147-A177-3AD203B41FA5}">
                      <a16:colId xmlns:a16="http://schemas.microsoft.com/office/drawing/2014/main" val="20005"/>
                    </a:ext>
                  </a:extLst>
                </a:gridCol>
                <a:gridCol w="1132568">
                  <a:extLst>
                    <a:ext uri="{9D8B030D-6E8A-4147-A177-3AD203B41FA5}">
                      <a16:colId xmlns:a16="http://schemas.microsoft.com/office/drawing/2014/main" val="20006"/>
                    </a:ext>
                  </a:extLst>
                </a:gridCol>
              </a:tblGrid>
              <a:tr h="238950">
                <a:tc>
                  <a:txBody>
                    <a:bodyPr/>
                    <a:lstStyle/>
                    <a:p>
                      <a:pPr algn="ctr">
                        <a:spcAft>
                          <a:spcPts val="0"/>
                        </a:spcAft>
                      </a:pPr>
                      <a:r>
                        <a:rPr lang="en-GB" sz="1200" b="1" dirty="0">
                          <a:effectLst/>
                        </a:rPr>
                        <a:t>Time / Day</a:t>
                      </a:r>
                      <a:endParaRPr lang="en-GB" sz="1200" b="1" i="1" dirty="0">
                        <a:effectLst/>
                        <a:latin typeface="Times New Roman"/>
                      </a:endParaRPr>
                    </a:p>
                  </a:txBody>
                  <a:tcPr marL="60479" marR="60479" marT="0" marB="0"/>
                </a:tc>
                <a:tc>
                  <a:txBody>
                    <a:bodyPr/>
                    <a:lstStyle/>
                    <a:p>
                      <a:pPr algn="ctr">
                        <a:spcAft>
                          <a:spcPts val="0"/>
                        </a:spcAft>
                      </a:pPr>
                      <a:r>
                        <a:rPr lang="en-GB" sz="1200" b="1" dirty="0">
                          <a:effectLst/>
                        </a:rPr>
                        <a:t>Breakfast</a:t>
                      </a:r>
                    </a:p>
                    <a:p>
                      <a:pPr algn="ctr">
                        <a:spcAft>
                          <a:spcPts val="0"/>
                        </a:spcAft>
                      </a:pPr>
                      <a:r>
                        <a:rPr lang="en-GB" sz="1200" b="1" dirty="0">
                          <a:effectLst/>
                        </a:rPr>
                        <a:t>(7-8am)</a:t>
                      </a:r>
                      <a:endParaRPr lang="en-GB" sz="1200" b="1" dirty="0">
                        <a:effectLst/>
                        <a:latin typeface="Times New Roman"/>
                        <a:ea typeface="Times New Roman"/>
                      </a:endParaRPr>
                    </a:p>
                  </a:txBody>
                  <a:tcPr marL="60479" marR="60479" marT="0" marB="0"/>
                </a:tc>
                <a:tc>
                  <a:txBody>
                    <a:bodyPr/>
                    <a:lstStyle/>
                    <a:p>
                      <a:pPr algn="ctr">
                        <a:spcAft>
                          <a:spcPts val="0"/>
                        </a:spcAft>
                      </a:pPr>
                      <a:r>
                        <a:rPr lang="en-GB" sz="1200" b="1" dirty="0">
                          <a:effectLst/>
                        </a:rPr>
                        <a:t>Snacks </a:t>
                      </a:r>
                    </a:p>
                    <a:p>
                      <a:pPr algn="ctr">
                        <a:spcAft>
                          <a:spcPts val="0"/>
                        </a:spcAft>
                      </a:pPr>
                      <a:r>
                        <a:rPr lang="en-GB" sz="1200" b="1" dirty="0">
                          <a:effectLst/>
                        </a:rPr>
                        <a:t>(10 –11am)</a:t>
                      </a:r>
                      <a:endParaRPr lang="en-GB" sz="1200" b="1" dirty="0">
                        <a:effectLst/>
                        <a:latin typeface="Times New Roman"/>
                        <a:ea typeface="Times New Roman"/>
                      </a:endParaRPr>
                    </a:p>
                  </a:txBody>
                  <a:tcPr marL="60479" marR="60479" marT="0" marB="0"/>
                </a:tc>
                <a:tc>
                  <a:txBody>
                    <a:bodyPr/>
                    <a:lstStyle/>
                    <a:p>
                      <a:pPr algn="ctr">
                        <a:spcAft>
                          <a:spcPts val="0"/>
                        </a:spcAft>
                      </a:pPr>
                      <a:r>
                        <a:rPr lang="en-GB" sz="1200" b="1" dirty="0">
                          <a:effectLst/>
                        </a:rPr>
                        <a:t>Lunch</a:t>
                      </a:r>
                    </a:p>
                    <a:p>
                      <a:pPr algn="ctr">
                        <a:spcAft>
                          <a:spcPts val="0"/>
                        </a:spcAft>
                      </a:pPr>
                      <a:r>
                        <a:rPr lang="en-GB" sz="1200" b="1" dirty="0">
                          <a:effectLst/>
                        </a:rPr>
                        <a:t>(12.30-1.30pm)</a:t>
                      </a:r>
                      <a:endParaRPr lang="en-GB" sz="1200" b="1" dirty="0">
                        <a:effectLst/>
                        <a:latin typeface="Times New Roman"/>
                        <a:ea typeface="Times New Roman"/>
                      </a:endParaRPr>
                    </a:p>
                  </a:txBody>
                  <a:tcPr marL="60479" marR="60479" marT="0" marB="0"/>
                </a:tc>
                <a:tc>
                  <a:txBody>
                    <a:bodyPr/>
                    <a:lstStyle/>
                    <a:p>
                      <a:pPr algn="ctr">
                        <a:spcAft>
                          <a:spcPts val="0"/>
                        </a:spcAft>
                      </a:pPr>
                      <a:r>
                        <a:rPr lang="en-GB" sz="1200" b="1" dirty="0">
                          <a:effectLst/>
                        </a:rPr>
                        <a:t>Snacks (3pm)</a:t>
                      </a:r>
                      <a:endParaRPr lang="en-GB" sz="1200" b="1" dirty="0">
                        <a:effectLst/>
                        <a:latin typeface="Times New Roman"/>
                        <a:ea typeface="Times New Roman"/>
                      </a:endParaRPr>
                    </a:p>
                  </a:txBody>
                  <a:tcPr marL="60479" marR="60479" marT="0" marB="0"/>
                </a:tc>
                <a:tc>
                  <a:txBody>
                    <a:bodyPr/>
                    <a:lstStyle/>
                    <a:p>
                      <a:pPr algn="ctr">
                        <a:spcAft>
                          <a:spcPts val="0"/>
                        </a:spcAft>
                      </a:pPr>
                      <a:r>
                        <a:rPr lang="en-GB" sz="1200" b="1" dirty="0">
                          <a:effectLst/>
                        </a:rPr>
                        <a:t>Evening Meal</a:t>
                      </a:r>
                    </a:p>
                    <a:p>
                      <a:pPr algn="ctr">
                        <a:spcAft>
                          <a:spcPts val="0"/>
                        </a:spcAft>
                      </a:pPr>
                      <a:r>
                        <a:rPr lang="en-GB" sz="1200" b="1" dirty="0">
                          <a:effectLst/>
                        </a:rPr>
                        <a:t>(6-7pm)</a:t>
                      </a:r>
                      <a:endParaRPr lang="en-GB" sz="1200" b="1" dirty="0">
                        <a:effectLst/>
                        <a:latin typeface="Times New Roman"/>
                        <a:ea typeface="Times New Roman"/>
                      </a:endParaRPr>
                    </a:p>
                  </a:txBody>
                  <a:tcPr marL="60479" marR="60479" marT="0" marB="0"/>
                </a:tc>
                <a:tc>
                  <a:txBody>
                    <a:bodyPr/>
                    <a:lstStyle/>
                    <a:p>
                      <a:pPr algn="ctr">
                        <a:spcAft>
                          <a:spcPts val="0"/>
                        </a:spcAft>
                      </a:pPr>
                      <a:r>
                        <a:rPr lang="en-GB" sz="1200" b="1" dirty="0">
                          <a:effectLst/>
                        </a:rPr>
                        <a:t>Fluids Type/Total</a:t>
                      </a:r>
                      <a:endParaRPr lang="en-GB" sz="1200" b="1" dirty="0">
                        <a:effectLst/>
                        <a:latin typeface="Times New Roman"/>
                        <a:ea typeface="Times New Roman"/>
                      </a:endParaRPr>
                    </a:p>
                  </a:txBody>
                  <a:tcPr marL="60479" marR="60479" marT="0" marB="0"/>
                </a:tc>
                <a:extLst>
                  <a:ext uri="{0D108BD9-81ED-4DB2-BD59-A6C34878D82A}">
                    <a16:rowId xmlns:a16="http://schemas.microsoft.com/office/drawing/2014/main" val="10000"/>
                  </a:ext>
                </a:extLst>
              </a:tr>
              <a:tr h="661784">
                <a:tc>
                  <a:txBody>
                    <a:bodyPr/>
                    <a:lstStyle/>
                    <a:p>
                      <a:pPr algn="ctr">
                        <a:spcAft>
                          <a:spcPts val="0"/>
                        </a:spcAft>
                      </a:pPr>
                      <a:r>
                        <a:rPr lang="en-GB" sz="900">
                          <a:effectLst/>
                        </a:rPr>
                        <a:t>Monday</a:t>
                      </a:r>
                      <a:endParaRPr lang="en-GB" sz="900" b="1">
                        <a:effectLst/>
                        <a:latin typeface="Times New Roman"/>
                      </a:endParaRPr>
                    </a:p>
                  </a:txBody>
                  <a:tcPr marL="60479" marR="60479" marT="0" marB="0"/>
                </a:tc>
                <a:tc>
                  <a:txBody>
                    <a:bodyPr/>
                    <a:lstStyle/>
                    <a:p>
                      <a:pPr algn="ctr">
                        <a:spcAft>
                          <a:spcPts val="0"/>
                        </a:spcAft>
                      </a:pPr>
                      <a:r>
                        <a:rPr lang="en-GB" sz="900" dirty="0">
                          <a:effectLst/>
                        </a:rPr>
                        <a:t>1.Porridge with milk and light grazing of honey if desired</a:t>
                      </a:r>
                      <a:endParaRPr lang="en-GB" sz="1100" dirty="0">
                        <a:effectLst/>
                      </a:endParaRPr>
                    </a:p>
                    <a:p>
                      <a:pPr algn="ctr">
                        <a:spcAft>
                          <a:spcPts val="0"/>
                        </a:spcAft>
                      </a:pPr>
                      <a:r>
                        <a:rPr lang="en-GB" sz="900" dirty="0">
                          <a:effectLst/>
                        </a:rPr>
                        <a:t>2. Drink of choice</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1.Handful</a:t>
                      </a:r>
                      <a:r>
                        <a:rPr lang="en-GB" sz="900" baseline="0" dirty="0">
                          <a:effectLst/>
                        </a:rPr>
                        <a:t> of Dried Fruit and Mixed Nuts</a:t>
                      </a:r>
                      <a:r>
                        <a:rPr lang="en-GB" sz="900" dirty="0">
                          <a:effectLst/>
                        </a:rPr>
                        <a:t>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a:effectLst/>
                        </a:rPr>
                        <a:t>1.Mixed Salad Leaves with tomatoes, cucumber etc and Tuna on top drizzled in light balsamic dressing</a:t>
                      </a:r>
                      <a:endParaRPr lang="en-GB" sz="1200">
                        <a:effectLst/>
                      </a:endParaRPr>
                    </a:p>
                    <a:p>
                      <a:pPr algn="ctr">
                        <a:spcAft>
                          <a:spcPts val="0"/>
                        </a:spcAft>
                      </a:pPr>
                      <a:r>
                        <a:rPr lang="en-GB" sz="900">
                          <a:effectLst/>
                        </a:rPr>
                        <a:t> </a:t>
                      </a:r>
                      <a:endParaRPr lang="en-GB" sz="1100">
                        <a:effectLst/>
                        <a:latin typeface="Times New Roman"/>
                        <a:ea typeface="Times New Roman"/>
                      </a:endParaRPr>
                    </a:p>
                  </a:txBody>
                  <a:tcPr marL="60479" marR="60479" marT="0" marB="0"/>
                </a:tc>
                <a:tc>
                  <a:txBody>
                    <a:bodyPr/>
                    <a:lstStyle/>
                    <a:p>
                      <a:pPr algn="ctr">
                        <a:spcAft>
                          <a:spcPts val="0"/>
                        </a:spcAft>
                      </a:pPr>
                      <a:r>
                        <a:rPr lang="en-GB" sz="900">
                          <a:effectLst/>
                        </a:rPr>
                        <a:t>1.Kiwi fruit with chopped apple and banana.</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1.2 x Fillet of White Fish with Courgette Side Salad and Boiled Potatoes</a:t>
                      </a:r>
                      <a:endParaRPr lang="en-GB" sz="1100" dirty="0">
                        <a:effectLst/>
                      </a:endParaRPr>
                    </a:p>
                    <a:p>
                      <a:pPr algn="ctr">
                        <a:spcAft>
                          <a:spcPts val="0"/>
                        </a:spcAft>
                      </a:pPr>
                      <a:r>
                        <a:rPr lang="en-GB" sz="900" dirty="0">
                          <a:effectLst/>
                        </a:rPr>
                        <a:t>2. Low Fat Yoghurt</a:t>
                      </a:r>
                      <a:endParaRPr lang="en-GB" sz="1100" dirty="0">
                        <a:effectLst/>
                        <a:latin typeface="Times New Roman"/>
                        <a:ea typeface="Times New Roman"/>
                      </a:endParaRPr>
                    </a:p>
                  </a:txBody>
                  <a:tcPr marL="60479" marR="60479" marT="0" marB="0"/>
                </a:tc>
                <a:tc>
                  <a:txBody>
                    <a:bodyPr/>
                    <a:lstStyle/>
                    <a:p>
                      <a:pPr algn="ctr">
                        <a:spcAft>
                          <a:spcPts val="0"/>
                        </a:spcAft>
                      </a:pPr>
                      <a:r>
                        <a:rPr lang="en-GB" sz="900">
                          <a:effectLst/>
                        </a:rPr>
                        <a:t>2.5litres of fluid in total with at least 2 litres being water based</a:t>
                      </a:r>
                      <a:endParaRPr lang="en-GB" sz="1100">
                        <a:effectLst/>
                      </a:endParaRPr>
                    </a:p>
                    <a:p>
                      <a:pPr algn="ctr">
                        <a:spcAft>
                          <a:spcPts val="0"/>
                        </a:spcAft>
                      </a:pPr>
                      <a:r>
                        <a:rPr lang="en-GB" sz="900">
                          <a:effectLst/>
                        </a:rPr>
                        <a:t> </a:t>
                      </a:r>
                      <a:endParaRPr lang="en-GB" sz="1100">
                        <a:effectLst/>
                        <a:latin typeface="Times New Roman"/>
                        <a:ea typeface="Times New Roman"/>
                      </a:endParaRPr>
                    </a:p>
                  </a:txBody>
                  <a:tcPr marL="60479" marR="60479" marT="0" marB="0"/>
                </a:tc>
                <a:extLst>
                  <a:ext uri="{0D108BD9-81ED-4DB2-BD59-A6C34878D82A}">
                    <a16:rowId xmlns:a16="http://schemas.microsoft.com/office/drawing/2014/main" val="10001"/>
                  </a:ext>
                </a:extLst>
              </a:tr>
              <a:tr h="819479">
                <a:tc>
                  <a:txBody>
                    <a:bodyPr/>
                    <a:lstStyle/>
                    <a:p>
                      <a:pPr algn="ctr">
                        <a:spcAft>
                          <a:spcPts val="0"/>
                        </a:spcAft>
                      </a:pPr>
                      <a:r>
                        <a:rPr lang="en-GB" sz="900" dirty="0">
                          <a:effectLst/>
                        </a:rPr>
                        <a:t>Tuesday</a:t>
                      </a:r>
                      <a:endParaRPr lang="en-GB" sz="1100" dirty="0">
                        <a:effectLst/>
                        <a:latin typeface="Times New Roman"/>
                        <a:ea typeface="Times New Roman"/>
                      </a:endParaRPr>
                    </a:p>
                  </a:txBody>
                  <a:tcPr marL="60479" marR="60479" marT="0" marB="0"/>
                </a:tc>
                <a:tc>
                  <a:txBody>
                    <a:bodyPr/>
                    <a:lstStyle/>
                    <a:p>
                      <a:pPr algn="ctr">
                        <a:spcAft>
                          <a:spcPts val="0"/>
                        </a:spcAft>
                      </a:pPr>
                      <a:r>
                        <a:rPr lang="en-GB" sz="900">
                          <a:effectLst/>
                        </a:rPr>
                        <a:t>1.2 x Poached Eggs on Wholemeal Toast</a:t>
                      </a:r>
                      <a:endParaRPr lang="en-GB" sz="1100">
                        <a:effectLst/>
                      </a:endParaRPr>
                    </a:p>
                    <a:p>
                      <a:pPr algn="ctr">
                        <a:spcAft>
                          <a:spcPts val="0"/>
                        </a:spcAft>
                      </a:pPr>
                      <a:r>
                        <a:rPr lang="en-GB" sz="900">
                          <a:effectLst/>
                        </a:rPr>
                        <a:t>2. Drink of Choice</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1.Orange</a:t>
                      </a:r>
                      <a:endParaRPr lang="en-GB" sz="1100" dirty="0">
                        <a:effectLst/>
                        <a:latin typeface="Times New Roman"/>
                        <a:ea typeface="Times New Roman"/>
                      </a:endParaRPr>
                    </a:p>
                  </a:txBody>
                  <a:tcPr marL="60479" marR="60479" marT="0" marB="0"/>
                </a:tc>
                <a:tc>
                  <a:txBody>
                    <a:bodyPr/>
                    <a:lstStyle/>
                    <a:p>
                      <a:pPr algn="ctr">
                        <a:spcAft>
                          <a:spcPts val="0"/>
                        </a:spcAft>
                      </a:pPr>
                      <a:r>
                        <a:rPr lang="en-GB" sz="900">
                          <a:effectLst/>
                        </a:rPr>
                        <a:t>1.Roasted Vegetable Cous Cous Salad with Chopped Grilled Chicken Breast</a:t>
                      </a:r>
                      <a:endParaRPr lang="en-GB" sz="1100">
                        <a:effectLst/>
                      </a:endParaRPr>
                    </a:p>
                    <a:p>
                      <a:pPr algn="ctr">
                        <a:spcAft>
                          <a:spcPts val="0"/>
                        </a:spcAft>
                      </a:pPr>
                      <a:r>
                        <a:rPr lang="en-GB" sz="900">
                          <a:effectLst/>
                        </a:rPr>
                        <a:t> </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 Handful of Dried</a:t>
                      </a:r>
                      <a:r>
                        <a:rPr lang="en-GB" sz="900" baseline="0" dirty="0">
                          <a:effectLst/>
                        </a:rPr>
                        <a:t> Fruit and  Mixed Nuts</a:t>
                      </a:r>
                      <a:endParaRPr lang="en-GB" sz="1200" dirty="0">
                        <a:effectLst/>
                      </a:endParaRPr>
                    </a:p>
                    <a:p>
                      <a:pPr algn="ctr">
                        <a:spcAft>
                          <a:spcPts val="0"/>
                        </a:spcAft>
                      </a:pPr>
                      <a:r>
                        <a:rPr lang="en-GB" sz="900" dirty="0">
                          <a:effectLst/>
                        </a:rPr>
                        <a:t>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1.1 x Pork Fillet on a bed of </a:t>
                      </a:r>
                      <a:r>
                        <a:rPr lang="en-GB" sz="900" dirty="0" err="1">
                          <a:effectLst/>
                        </a:rPr>
                        <a:t>Puy</a:t>
                      </a:r>
                      <a:r>
                        <a:rPr lang="en-GB" sz="900" dirty="0">
                          <a:effectLst/>
                        </a:rPr>
                        <a:t> Lentils and side of Boiled Vegetables</a:t>
                      </a:r>
                      <a:endParaRPr lang="en-GB" sz="1100" dirty="0">
                        <a:effectLst/>
                      </a:endParaRPr>
                    </a:p>
                    <a:p>
                      <a:pPr algn="ctr">
                        <a:spcAft>
                          <a:spcPts val="0"/>
                        </a:spcAft>
                      </a:pPr>
                      <a:r>
                        <a:rPr lang="en-GB" sz="900" dirty="0">
                          <a:effectLst/>
                        </a:rPr>
                        <a:t>2.Fruit Salad</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2.5litres of fluid in total with at least 2 litres being water based </a:t>
                      </a:r>
                      <a:endParaRPr lang="en-GB" sz="1100" dirty="0">
                        <a:effectLst/>
                        <a:latin typeface="Times New Roman"/>
                        <a:ea typeface="Times New Roman"/>
                      </a:endParaRPr>
                    </a:p>
                  </a:txBody>
                  <a:tcPr marL="60479" marR="60479" marT="0" marB="0"/>
                </a:tc>
                <a:extLst>
                  <a:ext uri="{0D108BD9-81ED-4DB2-BD59-A6C34878D82A}">
                    <a16:rowId xmlns:a16="http://schemas.microsoft.com/office/drawing/2014/main" val="10002"/>
                  </a:ext>
                </a:extLst>
              </a:tr>
            </a:tbl>
          </a:graphicData>
        </a:graphic>
      </p:graphicFrame>
      <p:sp>
        <p:nvSpPr>
          <p:cNvPr id="8"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b="1" dirty="0">
                <a:latin typeface="Verdana" pitchFamily="84" charset="0"/>
              </a:rPr>
              <a:t>Dietary Example</a:t>
            </a:r>
            <a:endParaRPr lang="en-US" sz="1800" b="1" dirty="0">
              <a:latin typeface="Verdana" pitchFamily="8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14476005"/>
              </p:ext>
            </p:extLst>
          </p:nvPr>
        </p:nvGraphicFramePr>
        <p:xfrm>
          <a:off x="611560" y="2669570"/>
          <a:ext cx="7872038" cy="2125960"/>
        </p:xfrm>
        <a:graphic>
          <a:graphicData uri="http://schemas.openxmlformats.org/drawingml/2006/table">
            <a:tbl>
              <a:tblPr>
                <a:tableStyleId>{5C22544A-7EE6-4342-B048-85BDC9FD1C3A}</a:tableStyleId>
              </a:tblPr>
              <a:tblGrid>
                <a:gridCol w="963555">
                  <a:extLst>
                    <a:ext uri="{9D8B030D-6E8A-4147-A177-3AD203B41FA5}">
                      <a16:colId xmlns:a16="http://schemas.microsoft.com/office/drawing/2014/main" val="20000"/>
                    </a:ext>
                  </a:extLst>
                </a:gridCol>
                <a:gridCol w="1193316">
                  <a:extLst>
                    <a:ext uri="{9D8B030D-6E8A-4147-A177-3AD203B41FA5}">
                      <a16:colId xmlns:a16="http://schemas.microsoft.com/office/drawing/2014/main" val="20001"/>
                    </a:ext>
                  </a:extLst>
                </a:gridCol>
                <a:gridCol w="967163">
                  <a:extLst>
                    <a:ext uri="{9D8B030D-6E8A-4147-A177-3AD203B41FA5}">
                      <a16:colId xmlns:a16="http://schemas.microsoft.com/office/drawing/2014/main" val="20002"/>
                    </a:ext>
                  </a:extLst>
                </a:gridCol>
                <a:gridCol w="1380975">
                  <a:extLst>
                    <a:ext uri="{9D8B030D-6E8A-4147-A177-3AD203B41FA5}">
                      <a16:colId xmlns:a16="http://schemas.microsoft.com/office/drawing/2014/main" val="20003"/>
                    </a:ext>
                  </a:extLst>
                </a:gridCol>
                <a:gridCol w="956338">
                  <a:extLst>
                    <a:ext uri="{9D8B030D-6E8A-4147-A177-3AD203B41FA5}">
                      <a16:colId xmlns:a16="http://schemas.microsoft.com/office/drawing/2014/main" val="20004"/>
                    </a:ext>
                  </a:extLst>
                </a:gridCol>
                <a:gridCol w="1278124">
                  <a:extLst>
                    <a:ext uri="{9D8B030D-6E8A-4147-A177-3AD203B41FA5}">
                      <a16:colId xmlns:a16="http://schemas.microsoft.com/office/drawing/2014/main" val="20005"/>
                    </a:ext>
                  </a:extLst>
                </a:gridCol>
                <a:gridCol w="1132567">
                  <a:extLst>
                    <a:ext uri="{9D8B030D-6E8A-4147-A177-3AD203B41FA5}">
                      <a16:colId xmlns:a16="http://schemas.microsoft.com/office/drawing/2014/main" val="20006"/>
                    </a:ext>
                  </a:extLst>
                </a:gridCol>
              </a:tblGrid>
              <a:tr h="648072">
                <a:tc>
                  <a:txBody>
                    <a:bodyPr/>
                    <a:lstStyle/>
                    <a:p>
                      <a:pPr algn="ctr">
                        <a:spcAft>
                          <a:spcPts val="0"/>
                        </a:spcAft>
                      </a:pPr>
                      <a:r>
                        <a:rPr lang="en-GB" sz="900" dirty="0">
                          <a:effectLst/>
                        </a:rPr>
                        <a:t>Wednesday</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1.Porridge with milk and light grazing of honey if desired</a:t>
                      </a:r>
                      <a:endParaRPr lang="en-GB" sz="1100" dirty="0">
                        <a:effectLst/>
                      </a:endParaRPr>
                    </a:p>
                    <a:p>
                      <a:pPr algn="ctr">
                        <a:spcAft>
                          <a:spcPts val="0"/>
                        </a:spcAft>
                      </a:pPr>
                      <a:r>
                        <a:rPr lang="en-GB" sz="900" dirty="0">
                          <a:effectLst/>
                        </a:rPr>
                        <a:t>2. Drink of choice</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 Handful</a:t>
                      </a:r>
                      <a:r>
                        <a:rPr lang="en-GB" sz="900" baseline="0" dirty="0">
                          <a:effectLst/>
                        </a:rPr>
                        <a:t> of Dried Fruit and Mixed Nuts</a:t>
                      </a:r>
                      <a:r>
                        <a:rPr lang="en-GB" sz="900" dirty="0">
                          <a:effectLst/>
                        </a:rPr>
                        <a:t>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1.Mixed Bean,</a:t>
                      </a:r>
                      <a:r>
                        <a:rPr lang="en-GB" sz="900" baseline="0" dirty="0">
                          <a:effectLst/>
                        </a:rPr>
                        <a:t> Pasta </a:t>
                      </a:r>
                      <a:r>
                        <a:rPr lang="en-GB" sz="900" dirty="0">
                          <a:effectLst/>
                        </a:rPr>
                        <a:t>and Leaf Salad with light dressing and chopped Gammon throughout</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1.Orange and blueberries</a:t>
                      </a:r>
                      <a:endParaRPr lang="en-GB" sz="1200" dirty="0">
                        <a:effectLst/>
                      </a:endParaRPr>
                    </a:p>
                    <a:p>
                      <a:pPr algn="ctr">
                        <a:spcAft>
                          <a:spcPts val="0"/>
                        </a:spcAft>
                      </a:pPr>
                      <a:r>
                        <a:rPr lang="en-GB" sz="900" dirty="0">
                          <a:effectLst/>
                        </a:rPr>
                        <a:t>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1.2 x Salmon Fillet on</a:t>
                      </a:r>
                      <a:r>
                        <a:rPr lang="en-GB" sz="900" baseline="0" dirty="0">
                          <a:effectLst/>
                        </a:rPr>
                        <a:t> a bed of Noodles with </a:t>
                      </a:r>
                      <a:r>
                        <a:rPr lang="en-GB" sz="900" dirty="0">
                          <a:effectLst/>
                        </a:rPr>
                        <a:t>Tomato and Cucumber Salad</a:t>
                      </a:r>
                      <a:endParaRPr lang="en-GB" sz="1100" dirty="0">
                        <a:effectLst/>
                      </a:endParaRPr>
                    </a:p>
                    <a:p>
                      <a:pPr algn="ctr">
                        <a:spcAft>
                          <a:spcPts val="0"/>
                        </a:spcAft>
                      </a:pPr>
                      <a:r>
                        <a:rPr lang="en-GB" sz="900" dirty="0">
                          <a:effectLst/>
                        </a:rPr>
                        <a:t>2. Low Fat Yoghurt</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2.5litres of fluid in total with at least 2 litres being water based </a:t>
                      </a:r>
                      <a:endParaRPr lang="en-GB" sz="1100" dirty="0">
                        <a:effectLst/>
                        <a:latin typeface="Times New Roman"/>
                        <a:ea typeface="Times New Roman"/>
                      </a:endParaRPr>
                    </a:p>
                  </a:txBody>
                  <a:tcPr marL="60479" marR="60479" marT="0" marB="0"/>
                </a:tc>
                <a:extLst>
                  <a:ext uri="{0D108BD9-81ED-4DB2-BD59-A6C34878D82A}">
                    <a16:rowId xmlns:a16="http://schemas.microsoft.com/office/drawing/2014/main" val="10000"/>
                  </a:ext>
                </a:extLst>
              </a:tr>
              <a:tr h="792088">
                <a:tc>
                  <a:txBody>
                    <a:bodyPr/>
                    <a:lstStyle/>
                    <a:p>
                      <a:pPr algn="ctr">
                        <a:spcAft>
                          <a:spcPts val="0"/>
                        </a:spcAft>
                      </a:pPr>
                      <a:r>
                        <a:rPr lang="en-GB" sz="900">
                          <a:effectLst/>
                        </a:rPr>
                        <a:t>Thursday</a:t>
                      </a:r>
                      <a:endParaRPr lang="en-GB" sz="1100">
                        <a:effectLst/>
                        <a:latin typeface="Times New Roman"/>
                        <a:ea typeface="Times New Roman"/>
                      </a:endParaRPr>
                    </a:p>
                  </a:txBody>
                  <a:tcPr marL="60479" marR="60479" marT="0" marB="0"/>
                </a:tc>
                <a:tc>
                  <a:txBody>
                    <a:bodyPr/>
                    <a:lstStyle/>
                    <a:p>
                      <a:pPr algn="ctr">
                        <a:spcAft>
                          <a:spcPts val="0"/>
                        </a:spcAft>
                      </a:pPr>
                      <a:r>
                        <a:rPr lang="en-GB" sz="900">
                          <a:effectLst/>
                        </a:rPr>
                        <a:t>1.2 x Poached Eggs on Wholemeal Toast</a:t>
                      </a:r>
                      <a:endParaRPr lang="en-GB" sz="1100">
                        <a:effectLst/>
                      </a:endParaRPr>
                    </a:p>
                    <a:p>
                      <a:pPr algn="ctr">
                        <a:spcAft>
                          <a:spcPts val="0"/>
                        </a:spcAft>
                      </a:pPr>
                      <a:r>
                        <a:rPr lang="en-GB" sz="900">
                          <a:effectLst/>
                        </a:rPr>
                        <a:t>2. Drink of Choice </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1.Kiwi Fruit</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1.Rice Salad with Chopped Tomatoes, </a:t>
                      </a:r>
                      <a:r>
                        <a:rPr lang="en-GB" sz="900" dirty="0" err="1">
                          <a:effectLst/>
                        </a:rPr>
                        <a:t>Cucmber</a:t>
                      </a:r>
                      <a:r>
                        <a:rPr lang="en-GB" sz="900" dirty="0">
                          <a:effectLst/>
                        </a:rPr>
                        <a:t>. Red Onion etc. with Salmon Fillet on top</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 Handful of Dried</a:t>
                      </a:r>
                      <a:r>
                        <a:rPr lang="en-GB" sz="900" baseline="0" dirty="0">
                          <a:effectLst/>
                        </a:rPr>
                        <a:t> Fruit and  Mixed Nuts</a:t>
                      </a:r>
                      <a:endParaRPr lang="en-GB" sz="1200" dirty="0">
                        <a:effectLst/>
                      </a:endParaRPr>
                    </a:p>
                  </a:txBody>
                  <a:tcPr marL="60479" marR="60479" marT="0" marB="0"/>
                </a:tc>
                <a:tc>
                  <a:txBody>
                    <a:bodyPr/>
                    <a:lstStyle/>
                    <a:p>
                      <a:pPr algn="ctr">
                        <a:spcAft>
                          <a:spcPts val="0"/>
                        </a:spcAft>
                      </a:pPr>
                      <a:r>
                        <a:rPr lang="en-GB" sz="900" dirty="0">
                          <a:effectLst/>
                        </a:rPr>
                        <a:t>1. Cold Meat Platter  with Pasta and Mixed Salad</a:t>
                      </a:r>
                      <a:r>
                        <a:rPr lang="en-GB" sz="900" baseline="0" dirty="0">
                          <a:effectLst/>
                        </a:rPr>
                        <a:t> </a:t>
                      </a:r>
                    </a:p>
                    <a:p>
                      <a:pPr algn="ctr">
                        <a:spcAft>
                          <a:spcPts val="0"/>
                        </a:spcAft>
                      </a:pPr>
                      <a:r>
                        <a:rPr lang="en-GB" sz="900" dirty="0">
                          <a:effectLst/>
                        </a:rPr>
                        <a:t>2.Fruit Salad</a:t>
                      </a:r>
                      <a:endParaRPr lang="en-GB" sz="1100" dirty="0">
                        <a:effectLst/>
                        <a:latin typeface="Times New Roman"/>
                        <a:ea typeface="Times New Roman"/>
                      </a:endParaRPr>
                    </a:p>
                  </a:txBody>
                  <a:tcPr marL="60479" marR="60479" marT="0" marB="0"/>
                </a:tc>
                <a:tc>
                  <a:txBody>
                    <a:bodyPr/>
                    <a:lstStyle/>
                    <a:p>
                      <a:pPr>
                        <a:spcAft>
                          <a:spcPts val="0"/>
                        </a:spcAft>
                      </a:pPr>
                      <a:r>
                        <a:rPr lang="en-GB" sz="900" dirty="0">
                          <a:effectLst/>
                        </a:rPr>
                        <a:t>2.5litres of fluid in total with at least 2 litres being water based </a:t>
                      </a:r>
                      <a:endParaRPr lang="en-GB" sz="1100" dirty="0">
                        <a:effectLst/>
                        <a:latin typeface="Times New Roman"/>
                        <a:ea typeface="Times New Roman"/>
                      </a:endParaRPr>
                    </a:p>
                  </a:txBody>
                  <a:tcPr marL="60479" marR="60479" marT="0" marB="0"/>
                </a:tc>
                <a:extLst>
                  <a:ext uri="{0D108BD9-81ED-4DB2-BD59-A6C34878D82A}">
                    <a16:rowId xmlns:a16="http://schemas.microsoft.com/office/drawing/2014/main" val="10001"/>
                  </a:ext>
                </a:extLst>
              </a:tr>
              <a:tr h="648072">
                <a:tc>
                  <a:txBody>
                    <a:bodyPr/>
                    <a:lstStyle/>
                    <a:p>
                      <a:pPr algn="ctr">
                        <a:spcAft>
                          <a:spcPts val="0"/>
                        </a:spcAft>
                      </a:pPr>
                      <a:r>
                        <a:rPr lang="en-GB" sz="900">
                          <a:effectLst/>
                        </a:rPr>
                        <a:t>Friday</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1.Porridge with milk and light grazing of honey if desired</a:t>
                      </a:r>
                      <a:endParaRPr lang="en-GB" sz="1100" dirty="0">
                        <a:effectLst/>
                      </a:endParaRPr>
                    </a:p>
                    <a:p>
                      <a:pPr algn="ctr">
                        <a:spcAft>
                          <a:spcPts val="0"/>
                        </a:spcAft>
                      </a:pPr>
                      <a:r>
                        <a:rPr lang="en-GB" sz="900" dirty="0">
                          <a:effectLst/>
                        </a:rPr>
                        <a:t>2. Drink of choice</a:t>
                      </a:r>
                      <a:endParaRPr lang="en-GB" sz="1100" dirty="0">
                        <a:effectLst/>
                        <a:latin typeface="Times New Roman"/>
                        <a:ea typeface="Times New Roman"/>
                      </a:endParaRPr>
                    </a:p>
                  </a:txBody>
                  <a:tcPr marL="60479" marR="6047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rPr>
                        <a:t>1.</a:t>
                      </a:r>
                      <a:r>
                        <a:rPr lang="en-GB" sz="1100" dirty="0">
                          <a:effectLst/>
                        </a:rPr>
                        <a:t> </a:t>
                      </a:r>
                      <a:r>
                        <a:rPr lang="en-GB" sz="900" dirty="0">
                          <a:effectLst/>
                        </a:rPr>
                        <a:t>Handful</a:t>
                      </a:r>
                      <a:r>
                        <a:rPr lang="en-GB" sz="900" baseline="0" dirty="0">
                          <a:effectLst/>
                        </a:rPr>
                        <a:t> of Dried Fruit and Mixed Nuts</a:t>
                      </a:r>
                      <a:r>
                        <a:rPr lang="en-GB" sz="900" dirty="0">
                          <a:effectLst/>
                        </a:rPr>
                        <a:t> </a:t>
                      </a:r>
                      <a:endParaRPr lang="en-GB" sz="900" dirty="0">
                        <a:effectLst/>
                        <a:latin typeface="Times New Roman"/>
                        <a:ea typeface="Times New Roman"/>
                      </a:endParaRPr>
                    </a:p>
                    <a:p>
                      <a:pPr algn="ctr">
                        <a:spcAft>
                          <a:spcPts val="0"/>
                        </a:spcAft>
                      </a:pP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 Chicken Caesar Salad</a:t>
                      </a:r>
                      <a:endParaRPr lang="en-GB" sz="1100" dirty="0">
                        <a:effectLst/>
                        <a:latin typeface="Times New Roman"/>
                        <a:ea typeface="Times New Roman"/>
                      </a:endParaRPr>
                    </a:p>
                  </a:txBody>
                  <a:tcPr marL="60479" marR="60479" marT="0" marB="0"/>
                </a:tc>
                <a:tc>
                  <a:txBody>
                    <a:bodyPr/>
                    <a:lstStyle/>
                    <a:p>
                      <a:pPr algn="ctr">
                        <a:spcAft>
                          <a:spcPts val="0"/>
                        </a:spcAft>
                      </a:pPr>
                      <a:r>
                        <a:rPr lang="en-GB" sz="900">
                          <a:effectLst/>
                        </a:rPr>
                        <a:t>1.Banana, blueberries and cherries</a:t>
                      </a:r>
                      <a:endParaRPr lang="en-GB" sz="1100">
                        <a:effectLst/>
                      </a:endParaRPr>
                    </a:p>
                    <a:p>
                      <a:pPr algn="ctr">
                        <a:spcAft>
                          <a:spcPts val="0"/>
                        </a:spcAft>
                      </a:pPr>
                      <a:r>
                        <a:rPr lang="en-GB" sz="900">
                          <a:effectLst/>
                        </a:rPr>
                        <a:t> </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1.2 x Fillet of Fish with Mash Potatoes and  Roasted Vegetables </a:t>
                      </a:r>
                      <a:endParaRPr lang="en-GB" sz="1100" dirty="0">
                        <a:effectLst/>
                      </a:endParaRPr>
                    </a:p>
                    <a:p>
                      <a:pPr algn="ctr">
                        <a:spcAft>
                          <a:spcPts val="0"/>
                        </a:spcAft>
                      </a:pPr>
                      <a:r>
                        <a:rPr lang="en-GB" sz="900" dirty="0">
                          <a:effectLst/>
                        </a:rPr>
                        <a:t>2.Low Fat Yoghurt</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2.5litres of fluid in total with at least 2 litres being water based </a:t>
                      </a:r>
                      <a:endParaRPr lang="en-GB" sz="1100" dirty="0">
                        <a:effectLst/>
                        <a:latin typeface="Times New Roman"/>
                        <a:ea typeface="Times New Roman"/>
                      </a:endParaRPr>
                    </a:p>
                  </a:txBody>
                  <a:tcPr marL="60479" marR="60479" marT="0" marB="0"/>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85876777"/>
              </p:ext>
            </p:extLst>
          </p:nvPr>
        </p:nvGraphicFramePr>
        <p:xfrm>
          <a:off x="611560" y="4740224"/>
          <a:ext cx="7876974" cy="1261864"/>
        </p:xfrm>
        <a:graphic>
          <a:graphicData uri="http://schemas.openxmlformats.org/drawingml/2006/table">
            <a:tbl>
              <a:tblPr>
                <a:tableStyleId>{5C22544A-7EE6-4342-B048-85BDC9FD1C3A}</a:tableStyleId>
              </a:tblPr>
              <a:tblGrid>
                <a:gridCol w="964160">
                  <a:extLst>
                    <a:ext uri="{9D8B030D-6E8A-4147-A177-3AD203B41FA5}">
                      <a16:colId xmlns:a16="http://schemas.microsoft.com/office/drawing/2014/main" val="20000"/>
                    </a:ext>
                  </a:extLst>
                </a:gridCol>
                <a:gridCol w="1194065">
                  <a:extLst>
                    <a:ext uri="{9D8B030D-6E8A-4147-A177-3AD203B41FA5}">
                      <a16:colId xmlns:a16="http://schemas.microsoft.com/office/drawing/2014/main" val="20001"/>
                    </a:ext>
                  </a:extLst>
                </a:gridCol>
                <a:gridCol w="967769">
                  <a:extLst>
                    <a:ext uri="{9D8B030D-6E8A-4147-A177-3AD203B41FA5}">
                      <a16:colId xmlns:a16="http://schemas.microsoft.com/office/drawing/2014/main" val="20002"/>
                    </a:ext>
                  </a:extLst>
                </a:gridCol>
                <a:gridCol w="1381841">
                  <a:extLst>
                    <a:ext uri="{9D8B030D-6E8A-4147-A177-3AD203B41FA5}">
                      <a16:colId xmlns:a16="http://schemas.microsoft.com/office/drawing/2014/main" val="20003"/>
                    </a:ext>
                  </a:extLst>
                </a:gridCol>
                <a:gridCol w="956937">
                  <a:extLst>
                    <a:ext uri="{9D8B030D-6E8A-4147-A177-3AD203B41FA5}">
                      <a16:colId xmlns:a16="http://schemas.microsoft.com/office/drawing/2014/main" val="20004"/>
                    </a:ext>
                  </a:extLst>
                </a:gridCol>
                <a:gridCol w="1278925">
                  <a:extLst>
                    <a:ext uri="{9D8B030D-6E8A-4147-A177-3AD203B41FA5}">
                      <a16:colId xmlns:a16="http://schemas.microsoft.com/office/drawing/2014/main" val="20005"/>
                    </a:ext>
                  </a:extLst>
                </a:gridCol>
                <a:gridCol w="1133277">
                  <a:extLst>
                    <a:ext uri="{9D8B030D-6E8A-4147-A177-3AD203B41FA5}">
                      <a16:colId xmlns:a16="http://schemas.microsoft.com/office/drawing/2014/main" val="20006"/>
                    </a:ext>
                  </a:extLst>
                </a:gridCol>
              </a:tblGrid>
              <a:tr h="576064">
                <a:tc>
                  <a:txBody>
                    <a:bodyPr/>
                    <a:lstStyle/>
                    <a:p>
                      <a:pPr algn="ctr">
                        <a:spcAft>
                          <a:spcPts val="0"/>
                        </a:spcAft>
                      </a:pPr>
                      <a:r>
                        <a:rPr lang="en-GB" sz="900" dirty="0">
                          <a:effectLst/>
                        </a:rPr>
                        <a:t>Saturday</a:t>
                      </a:r>
                      <a:endParaRPr lang="en-GB" sz="1100" dirty="0">
                        <a:effectLst/>
                        <a:latin typeface="Times New Roman"/>
                        <a:ea typeface="Times New Roman"/>
                      </a:endParaRPr>
                    </a:p>
                  </a:txBody>
                  <a:tcPr marL="60479" marR="60479" marT="0" marB="0"/>
                </a:tc>
                <a:tc>
                  <a:txBody>
                    <a:bodyPr/>
                    <a:lstStyle/>
                    <a:p>
                      <a:pPr algn="ctr">
                        <a:spcAft>
                          <a:spcPts val="0"/>
                        </a:spcAft>
                      </a:pPr>
                      <a:r>
                        <a:rPr lang="en-GB" sz="900">
                          <a:effectLst/>
                        </a:rPr>
                        <a:t>1.2 x Poached Eggs on Wholemeal Toast</a:t>
                      </a:r>
                      <a:endParaRPr lang="en-GB" sz="1100">
                        <a:effectLst/>
                      </a:endParaRPr>
                    </a:p>
                    <a:p>
                      <a:pPr algn="ctr">
                        <a:spcAft>
                          <a:spcPts val="0"/>
                        </a:spcAft>
                      </a:pPr>
                      <a:r>
                        <a:rPr lang="en-GB" sz="900">
                          <a:effectLst/>
                        </a:rPr>
                        <a:t>2. Drink of Choice </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1.Pear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1.Greek Tuna,</a:t>
                      </a:r>
                      <a:r>
                        <a:rPr lang="en-GB" sz="900" baseline="0" dirty="0">
                          <a:effectLst/>
                        </a:rPr>
                        <a:t> </a:t>
                      </a:r>
                      <a:r>
                        <a:rPr lang="en-GB" sz="900" dirty="0">
                          <a:effectLst/>
                        </a:rPr>
                        <a:t>Feta and Pulses Salad with Light Dressing</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 Handful of Dried</a:t>
                      </a:r>
                      <a:r>
                        <a:rPr lang="en-GB" sz="900" baseline="0" dirty="0">
                          <a:effectLst/>
                        </a:rPr>
                        <a:t> Fruit and  Mixed Nuts</a:t>
                      </a:r>
                      <a:endParaRPr lang="en-GB" sz="1200" dirty="0">
                        <a:effectLst/>
                      </a:endParaRPr>
                    </a:p>
                  </a:txBody>
                  <a:tcPr marL="60479" marR="60479" marT="0" marB="0"/>
                </a:tc>
                <a:tc>
                  <a:txBody>
                    <a:bodyPr/>
                    <a:lstStyle/>
                    <a:p>
                      <a:pPr algn="ctr">
                        <a:spcAft>
                          <a:spcPts val="0"/>
                        </a:spcAft>
                      </a:pPr>
                      <a:r>
                        <a:rPr lang="en-GB" sz="900" dirty="0">
                          <a:effectLst/>
                        </a:rPr>
                        <a:t>1.Meal of choice</a:t>
                      </a:r>
                      <a:endParaRPr lang="en-GB" sz="1100" dirty="0">
                        <a:effectLst/>
                      </a:endParaRPr>
                    </a:p>
                    <a:p>
                      <a:pPr algn="ctr">
                        <a:spcAft>
                          <a:spcPts val="0"/>
                        </a:spcAft>
                      </a:pPr>
                      <a:r>
                        <a:rPr lang="en-GB" sz="900" dirty="0">
                          <a:effectLst/>
                        </a:rPr>
                        <a:t>2.Fruit Salad</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2.5litres of fluid in total with at least 2 litres being water based </a:t>
                      </a:r>
                      <a:endParaRPr lang="en-GB" sz="1100" dirty="0">
                        <a:effectLst/>
                        <a:latin typeface="Times New Roman"/>
                        <a:ea typeface="Times New Roman"/>
                      </a:endParaRPr>
                    </a:p>
                  </a:txBody>
                  <a:tcPr marL="60479" marR="60479" marT="0" marB="0"/>
                </a:tc>
                <a:extLst>
                  <a:ext uri="{0D108BD9-81ED-4DB2-BD59-A6C34878D82A}">
                    <a16:rowId xmlns:a16="http://schemas.microsoft.com/office/drawing/2014/main" val="10000"/>
                  </a:ext>
                </a:extLst>
              </a:tr>
              <a:tr h="547410">
                <a:tc>
                  <a:txBody>
                    <a:bodyPr/>
                    <a:lstStyle/>
                    <a:p>
                      <a:pPr algn="ctr">
                        <a:spcAft>
                          <a:spcPts val="0"/>
                        </a:spcAft>
                      </a:pPr>
                      <a:r>
                        <a:rPr lang="en-GB" sz="900">
                          <a:effectLst/>
                        </a:rPr>
                        <a:t>Sunday</a:t>
                      </a:r>
                      <a:endParaRPr lang="en-GB" sz="1100">
                        <a:effectLst/>
                        <a:latin typeface="Times New Roman"/>
                        <a:ea typeface="Times New Roman"/>
                      </a:endParaRPr>
                    </a:p>
                  </a:txBody>
                  <a:tcPr marL="60479" marR="60479" marT="0" marB="0"/>
                </a:tc>
                <a:tc>
                  <a:txBody>
                    <a:bodyPr/>
                    <a:lstStyle/>
                    <a:p>
                      <a:pPr algn="ctr">
                        <a:spcAft>
                          <a:spcPts val="0"/>
                        </a:spcAft>
                      </a:pPr>
                      <a:r>
                        <a:rPr lang="en-GB" sz="900" dirty="0">
                          <a:effectLst/>
                        </a:rPr>
                        <a:t>1.Porridge with milk and light grazing of honey if desired</a:t>
                      </a:r>
                      <a:endParaRPr lang="en-GB" sz="1100" dirty="0">
                        <a:effectLst/>
                      </a:endParaRPr>
                    </a:p>
                    <a:p>
                      <a:pPr>
                        <a:spcAft>
                          <a:spcPts val="0"/>
                        </a:spcAft>
                      </a:pPr>
                      <a:r>
                        <a:rPr lang="en-GB" sz="900" dirty="0">
                          <a:effectLst/>
                        </a:rPr>
                        <a:t>2. Drink of choice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1.Snack</a:t>
                      </a:r>
                      <a:r>
                        <a:rPr lang="en-GB" sz="900" baseline="0" dirty="0">
                          <a:effectLst/>
                        </a:rPr>
                        <a:t> of choice</a:t>
                      </a:r>
                      <a:endParaRPr lang="en-GB" sz="1100" dirty="0">
                        <a:effectLst/>
                        <a:latin typeface="Times New Roman"/>
                        <a:ea typeface="Times New Roman"/>
                      </a:endParaRPr>
                    </a:p>
                  </a:txBody>
                  <a:tcPr marL="60479" marR="60479" marT="0" marB="0"/>
                </a:tc>
                <a:tc>
                  <a:txBody>
                    <a:bodyPr/>
                    <a:lstStyle/>
                    <a:p>
                      <a:pPr marL="228600" algn="ctr">
                        <a:spcAft>
                          <a:spcPts val="0"/>
                        </a:spcAft>
                      </a:pPr>
                      <a:r>
                        <a:rPr lang="en-GB" sz="900" dirty="0">
                          <a:effectLst/>
                        </a:rPr>
                        <a:t>1.Cold Mackerel Salad with Mixed Leaves and a light dressing </a:t>
                      </a:r>
                      <a:endParaRPr lang="en-GB" sz="1200" dirty="0">
                        <a:effectLst/>
                      </a:endParaRPr>
                    </a:p>
                    <a:p>
                      <a:pPr marL="228600" algn="ctr">
                        <a:spcAft>
                          <a:spcPts val="0"/>
                        </a:spcAft>
                      </a:pPr>
                      <a:r>
                        <a:rPr lang="en-GB" sz="900" dirty="0">
                          <a:effectLst/>
                        </a:rPr>
                        <a:t> </a:t>
                      </a:r>
                      <a:endParaRPr lang="en-GB" sz="1200" dirty="0">
                        <a:effectLst/>
                      </a:endParaRPr>
                    </a:p>
                    <a:p>
                      <a:pPr>
                        <a:spcAft>
                          <a:spcPts val="0"/>
                        </a:spcAft>
                      </a:pPr>
                      <a:r>
                        <a:rPr lang="en-GB" sz="900" dirty="0">
                          <a:effectLst/>
                        </a:rPr>
                        <a:t> </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1. Pineapple</a:t>
                      </a:r>
                      <a:r>
                        <a:rPr lang="en-GB" sz="900" baseline="0" dirty="0">
                          <a:effectLst/>
                        </a:rPr>
                        <a:t> Slices</a:t>
                      </a:r>
                      <a:endParaRPr lang="en-GB" sz="1200" dirty="0">
                        <a:effectLst/>
                      </a:endParaRPr>
                    </a:p>
                  </a:txBody>
                  <a:tcPr marL="60479" marR="60479" marT="0" marB="0"/>
                </a:tc>
                <a:tc>
                  <a:txBody>
                    <a:bodyPr/>
                    <a:lstStyle/>
                    <a:p>
                      <a:pPr algn="ctr">
                        <a:spcAft>
                          <a:spcPts val="0"/>
                        </a:spcAft>
                      </a:pPr>
                      <a:r>
                        <a:rPr lang="en-GB" sz="900" dirty="0">
                          <a:effectLst/>
                        </a:rPr>
                        <a:t>1. Roast Chicken with Boiled Potatoes and Vegetables and a Light Gravy</a:t>
                      </a:r>
                      <a:endParaRPr lang="en-GB" sz="1100" dirty="0">
                        <a:effectLst/>
                      </a:endParaRPr>
                    </a:p>
                    <a:p>
                      <a:pPr algn="ctr">
                        <a:spcAft>
                          <a:spcPts val="0"/>
                        </a:spcAft>
                      </a:pPr>
                      <a:r>
                        <a:rPr lang="en-GB" sz="900" dirty="0">
                          <a:effectLst/>
                        </a:rPr>
                        <a:t>2. Ice Cream</a:t>
                      </a:r>
                      <a:endParaRPr lang="en-GB" sz="1100" dirty="0">
                        <a:effectLst/>
                        <a:latin typeface="Times New Roman"/>
                        <a:ea typeface="Times New Roman"/>
                      </a:endParaRPr>
                    </a:p>
                  </a:txBody>
                  <a:tcPr marL="60479" marR="60479" marT="0" marB="0"/>
                </a:tc>
                <a:tc>
                  <a:txBody>
                    <a:bodyPr/>
                    <a:lstStyle/>
                    <a:p>
                      <a:pPr algn="ctr">
                        <a:spcAft>
                          <a:spcPts val="0"/>
                        </a:spcAft>
                      </a:pPr>
                      <a:r>
                        <a:rPr lang="en-GB" sz="900" dirty="0">
                          <a:effectLst/>
                        </a:rPr>
                        <a:t>2.5litres of fluid in total with at least 2 litres being water based </a:t>
                      </a:r>
                      <a:endParaRPr lang="en-GB" sz="1100" dirty="0">
                        <a:effectLst/>
                        <a:latin typeface="Times New Roman"/>
                        <a:ea typeface="Times New Roman"/>
                      </a:endParaRPr>
                    </a:p>
                  </a:txBody>
                  <a:tcPr marL="60479" marR="60479" marT="0" marB="0"/>
                </a:tc>
                <a:extLst>
                  <a:ext uri="{0D108BD9-81ED-4DB2-BD59-A6C34878D82A}">
                    <a16:rowId xmlns:a16="http://schemas.microsoft.com/office/drawing/2014/main" val="10001"/>
                  </a:ext>
                </a:extLst>
              </a:tr>
            </a:tbl>
          </a:graphicData>
        </a:graphic>
      </p:graphicFrame>
      <p:pic>
        <p:nvPicPr>
          <p:cNvPr id="11"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8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54930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 Pre-Season Training Programme</a:t>
            </a: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70855" y="4221088"/>
            <a:ext cx="4572000" cy="692497"/>
          </a:xfrm>
          <a:prstGeom prst="rect">
            <a:avLst/>
          </a:prstGeom>
        </p:spPr>
        <p:txBody>
          <a:bodyPr>
            <a:spAutoFit/>
          </a:bodyPr>
          <a:lstStyle/>
          <a:p>
            <a:pPr algn="ctr"/>
            <a:r>
              <a:rPr lang="en-US" b="1" dirty="0">
                <a:latin typeface="Calibri" pitchFamily="34" charset="0"/>
              </a:rPr>
              <a:t>Referees and Specialist Assistant Referees</a:t>
            </a:r>
          </a:p>
          <a:p>
            <a:pPr algn="ctr"/>
            <a:endParaRPr lang="en-US" altLang="ja-JP" sz="1050" b="1" dirty="0">
              <a:latin typeface="Calibri" pitchFamily="34" charset="0"/>
            </a:endParaRPr>
          </a:p>
          <a:p>
            <a:pPr algn="ctr"/>
            <a:r>
              <a:rPr lang="en-US" altLang="ja-JP" sz="1050" b="1" dirty="0">
                <a:latin typeface="Calibri" pitchFamily="34" charset="0"/>
              </a:rPr>
              <a:t>Elite Level</a:t>
            </a:r>
          </a:p>
        </p:txBody>
      </p:sp>
    </p:spTree>
    <p:extLst>
      <p:ext uri="{BB962C8B-B14F-4D97-AF65-F5344CB8AC3E}">
        <p14:creationId xmlns:p14="http://schemas.microsoft.com/office/powerpoint/2010/main" val="407606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Week 1</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33997102"/>
              </p:ext>
            </p:extLst>
          </p:nvPr>
        </p:nvGraphicFramePr>
        <p:xfrm>
          <a:off x="251520" y="1484784"/>
          <a:ext cx="8496944" cy="4644320"/>
        </p:xfrm>
        <a:graphic>
          <a:graphicData uri="http://schemas.openxmlformats.org/drawingml/2006/table">
            <a:tbl>
              <a:tblPr>
                <a:tableStyleId>{5C22544A-7EE6-4342-B048-85BDC9FD1C3A}</a:tableStyleId>
              </a:tblPr>
              <a:tblGrid>
                <a:gridCol w="1359473">
                  <a:extLst>
                    <a:ext uri="{9D8B030D-6E8A-4147-A177-3AD203B41FA5}">
                      <a16:colId xmlns:a16="http://schemas.microsoft.com/office/drawing/2014/main" val="20000"/>
                    </a:ext>
                  </a:extLst>
                </a:gridCol>
                <a:gridCol w="1843177">
                  <a:extLst>
                    <a:ext uri="{9D8B030D-6E8A-4147-A177-3AD203B41FA5}">
                      <a16:colId xmlns:a16="http://schemas.microsoft.com/office/drawing/2014/main" val="20001"/>
                    </a:ext>
                  </a:extLst>
                </a:gridCol>
                <a:gridCol w="169389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342037">
                <a:tc>
                  <a:txBody>
                    <a:bodyPr/>
                    <a:lstStyle/>
                    <a:p>
                      <a:pPr algn="ctr">
                        <a:spcAft>
                          <a:spcPts val="0"/>
                        </a:spcAft>
                      </a:pPr>
                      <a:r>
                        <a:rPr lang="en-GB" sz="2000" dirty="0">
                          <a:effectLst/>
                        </a:rPr>
                        <a:t> </a:t>
                      </a:r>
                      <a:endParaRPr lang="en-GB" sz="2000" dirty="0">
                        <a:effectLst/>
                        <a:latin typeface="Arial"/>
                        <a:ea typeface="Times New Roman"/>
                        <a:cs typeface="Times New Roman"/>
                      </a:endParaRPr>
                    </a:p>
                  </a:txBody>
                  <a:tcPr marL="68580" marR="68580" marT="0" marB="0">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1 </a:t>
                      </a:r>
                    </a:p>
                    <a:p>
                      <a:pPr algn="ctr">
                        <a:spcAft>
                          <a:spcPts val="0"/>
                        </a:spcAft>
                      </a:pPr>
                      <a:r>
                        <a:rPr lang="en-GB" sz="1000" b="1" baseline="0" dirty="0">
                          <a:solidFill>
                            <a:schemeClr val="bg1"/>
                          </a:solidFill>
                          <a:effectLst/>
                          <a:latin typeface="+mn-lt"/>
                          <a:ea typeface="+mn-ea"/>
                          <a:cs typeface="+mn-cs"/>
                        </a:rPr>
                        <a:t>(0-45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2 </a:t>
                      </a:r>
                    </a:p>
                    <a:p>
                      <a:pPr algn="ctr">
                        <a:spcAft>
                          <a:spcPts val="0"/>
                        </a:spcAft>
                      </a:pPr>
                      <a:r>
                        <a:rPr lang="en-GB" sz="1000" b="1" baseline="0" dirty="0">
                          <a:solidFill>
                            <a:schemeClr val="bg1"/>
                          </a:solidFill>
                          <a:effectLst/>
                          <a:latin typeface="+mn-lt"/>
                          <a:ea typeface="+mn-ea"/>
                          <a:cs typeface="+mn-cs"/>
                        </a:rPr>
                        <a:t>(45-60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a:t>
                      </a:r>
                      <a:r>
                        <a:rPr lang="en-GB" sz="1800" b="1" baseline="0" dirty="0">
                          <a:solidFill>
                            <a:schemeClr val="bg1"/>
                          </a:solidFill>
                          <a:effectLst/>
                          <a:latin typeface="+mn-lt"/>
                          <a:ea typeface="+mn-ea"/>
                          <a:cs typeface="+mn-cs"/>
                        </a:rPr>
                        <a:t> </a:t>
                      </a:r>
                      <a:r>
                        <a:rPr lang="en-GB" sz="1800" b="1" dirty="0">
                          <a:solidFill>
                            <a:schemeClr val="bg1"/>
                          </a:solidFill>
                          <a:effectLst/>
                          <a:latin typeface="+mn-lt"/>
                          <a:ea typeface="+mn-ea"/>
                          <a:cs typeface="+mn-cs"/>
                        </a:rPr>
                        <a:t>Session</a:t>
                      </a:r>
                      <a:r>
                        <a:rPr lang="en-GB" sz="1800" b="1" baseline="0" dirty="0">
                          <a:solidFill>
                            <a:schemeClr val="bg1"/>
                          </a:solidFill>
                          <a:effectLst/>
                          <a:latin typeface="+mn-lt"/>
                          <a:ea typeface="+mn-ea"/>
                          <a:cs typeface="+mn-cs"/>
                        </a:rPr>
                        <a:t> Component 3 </a:t>
                      </a:r>
                    </a:p>
                    <a:p>
                      <a:pPr algn="ctr">
                        <a:spcAft>
                          <a:spcPts val="0"/>
                        </a:spcAft>
                      </a:pPr>
                      <a:r>
                        <a:rPr lang="en-GB" sz="1000" b="1" baseline="0" dirty="0">
                          <a:solidFill>
                            <a:schemeClr val="bg1"/>
                          </a:solidFill>
                          <a:effectLst/>
                          <a:latin typeface="+mn-lt"/>
                          <a:ea typeface="+mn-ea"/>
                          <a:cs typeface="+mn-cs"/>
                        </a:rPr>
                        <a:t>(60-75minutes)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rPr>
                        <a:t>Cross Training Recovery</a:t>
                      </a:r>
                      <a:endParaRPr lang="en-GB" sz="18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684077">
                <a:tc>
                  <a:txBody>
                    <a:bodyPr/>
                    <a:lstStyle/>
                    <a:p>
                      <a:pPr algn="ctr">
                        <a:lnSpc>
                          <a:spcPct val="150000"/>
                        </a:lnSpc>
                        <a:spcAft>
                          <a:spcPts val="0"/>
                        </a:spcAft>
                      </a:pPr>
                      <a:r>
                        <a:rPr lang="en-GB" sz="1600" b="1" u="none" strike="noStrike" kern="0" dirty="0">
                          <a:solidFill>
                            <a:schemeClr val="bg1"/>
                          </a:solidFill>
                          <a:effectLst/>
                        </a:rPr>
                        <a:t>DAY 1</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Self-Run</a:t>
                      </a:r>
                      <a:r>
                        <a:rPr lang="en-GB" sz="1000" baseline="0" dirty="0">
                          <a:effectLst/>
                          <a:latin typeface="+mn-lt"/>
                          <a:ea typeface="Times New Roman"/>
                          <a:cs typeface="Times New Roman"/>
                        </a:rPr>
                        <a:t> Yo-Yo Recovery Test to Exhaustion</a:t>
                      </a:r>
                      <a:endParaRPr lang="en-GB" sz="1000" dirty="0">
                        <a:effectLst/>
                        <a:latin typeface="+mn-lt"/>
                        <a:ea typeface="Times New Roman"/>
                        <a:cs typeface="Times New Roman"/>
                      </a:endParaRPr>
                    </a:p>
                    <a:p>
                      <a:pPr algn="ctr">
                        <a:spcAft>
                          <a:spcPts val="0"/>
                        </a:spcAft>
                      </a:pPr>
                      <a:r>
                        <a:rPr lang="en-GB" sz="1000" dirty="0">
                          <a:effectLst/>
                          <a:latin typeface="+mn-lt"/>
                          <a:ea typeface="Times New Roman"/>
                          <a:cs typeface="Times New Roman"/>
                        </a:rPr>
                        <a:t>(Download from</a:t>
                      </a:r>
                      <a:r>
                        <a:rPr lang="en-GB" sz="1000" baseline="0" dirty="0">
                          <a:effectLst/>
                          <a:latin typeface="+mn-lt"/>
                          <a:ea typeface="Times New Roman"/>
                          <a:cs typeface="Times New Roman"/>
                        </a:rPr>
                        <a:t> </a:t>
                      </a:r>
                      <a:r>
                        <a:rPr lang="en-GB" sz="1000" dirty="0">
                          <a:effectLst/>
                          <a:latin typeface="+mn-lt"/>
                          <a:ea typeface="Times New Roman"/>
                          <a:cs typeface="Times New Roman"/>
                        </a:rPr>
                        <a:t>Coach Logic)</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rPr>
                        <a:t> </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423467">
                <a:tc>
                  <a:txBody>
                    <a:bodyPr/>
                    <a:lstStyle/>
                    <a:p>
                      <a:pPr algn="ctr">
                        <a:spcAft>
                          <a:spcPts val="0"/>
                        </a:spcAft>
                      </a:pPr>
                      <a:r>
                        <a:rPr lang="en-GB" sz="1600" b="1" dirty="0">
                          <a:solidFill>
                            <a:schemeClr val="bg1"/>
                          </a:solidFill>
                          <a:effectLst/>
                        </a:rPr>
                        <a:t>DAY 2</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rPr>
                        <a:t> </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Swimming</a:t>
                      </a:r>
                    </a:p>
                    <a:p>
                      <a:pPr algn="ctr">
                        <a:spcAft>
                          <a:spcPts val="0"/>
                        </a:spcAft>
                      </a:pPr>
                      <a:r>
                        <a:rPr lang="en-GB" sz="1000" dirty="0">
                          <a:effectLst/>
                          <a:latin typeface="Arial"/>
                          <a:ea typeface="Times New Roman"/>
                          <a:cs typeface="Times New Roman"/>
                        </a:rPr>
                        <a:t>(30 minutes)</a:t>
                      </a: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684077">
                <a:tc>
                  <a:txBody>
                    <a:bodyPr/>
                    <a:lstStyle/>
                    <a:p>
                      <a:pPr algn="ctr">
                        <a:spcAft>
                          <a:spcPts val="0"/>
                        </a:spcAft>
                      </a:pPr>
                      <a:r>
                        <a:rPr lang="en-GB" sz="1600" b="1" dirty="0">
                          <a:solidFill>
                            <a:schemeClr val="bg1"/>
                          </a:solidFill>
                          <a:effectLst/>
                        </a:rPr>
                        <a:t>DAY 3</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High Intensity </a:t>
                      </a:r>
                    </a:p>
                    <a:p>
                      <a:pPr algn="ctr">
                        <a:spcAft>
                          <a:spcPts val="0"/>
                        </a:spcAft>
                      </a:pPr>
                      <a:r>
                        <a:rPr lang="en-GB" sz="1000" dirty="0">
                          <a:effectLst/>
                        </a:rPr>
                        <a:t>(Exercise 1)</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rPr>
                        <a:t> </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684077">
                <a:tc>
                  <a:txBody>
                    <a:bodyPr/>
                    <a:lstStyle/>
                    <a:p>
                      <a:pPr algn="ctr">
                        <a:spcAft>
                          <a:spcPts val="0"/>
                        </a:spcAft>
                      </a:pPr>
                      <a:r>
                        <a:rPr lang="en-GB" sz="1600" b="1" dirty="0">
                          <a:solidFill>
                            <a:schemeClr val="bg1"/>
                          </a:solidFill>
                          <a:effectLst/>
                        </a:rPr>
                        <a:t>DAY 4</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Repeated Sprint Ability</a:t>
                      </a:r>
                    </a:p>
                    <a:p>
                      <a:pPr algn="ctr">
                        <a:spcAft>
                          <a:spcPts val="0"/>
                        </a:spcAft>
                      </a:pPr>
                      <a:r>
                        <a:rPr lang="en-GB" sz="1000" dirty="0">
                          <a:effectLst/>
                        </a:rPr>
                        <a:t>(Exercise 1)</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441468">
                <a:tc>
                  <a:txBody>
                    <a:bodyPr/>
                    <a:lstStyle/>
                    <a:p>
                      <a:pPr algn="ctr">
                        <a:spcAft>
                          <a:spcPts val="0"/>
                        </a:spcAft>
                      </a:pPr>
                      <a:r>
                        <a:rPr lang="en-GB" sz="1600" b="1" dirty="0">
                          <a:solidFill>
                            <a:schemeClr val="bg1"/>
                          </a:solidFill>
                          <a:effectLst/>
                        </a:rPr>
                        <a:t>DAY 5</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a:effectLst/>
                        </a:rPr>
                        <a:t> </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rPr>
                        <a:t> </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Cycling</a:t>
                      </a:r>
                    </a:p>
                    <a:p>
                      <a:pPr algn="ctr">
                        <a:spcAft>
                          <a:spcPts val="0"/>
                        </a:spcAft>
                      </a:pPr>
                      <a:r>
                        <a:rPr lang="en-GB" sz="1000" dirty="0">
                          <a:effectLst/>
                        </a:rPr>
                        <a:t>(30 minutes)</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684077">
                <a:tc>
                  <a:txBody>
                    <a:bodyPr/>
                    <a:lstStyle/>
                    <a:p>
                      <a:pPr algn="ctr">
                        <a:spcAft>
                          <a:spcPts val="0"/>
                        </a:spcAft>
                      </a:pPr>
                      <a:r>
                        <a:rPr lang="en-GB" sz="1600" b="1" dirty="0">
                          <a:solidFill>
                            <a:schemeClr val="bg1"/>
                          </a:solidFill>
                          <a:effectLst/>
                        </a:rPr>
                        <a:t>DAY 6</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High Intensity </a:t>
                      </a:r>
                    </a:p>
                    <a:p>
                      <a:pPr algn="ctr">
                        <a:spcAft>
                          <a:spcPts val="0"/>
                        </a:spcAft>
                      </a:pPr>
                      <a:r>
                        <a:rPr lang="en-GB" sz="1000" dirty="0">
                          <a:effectLst/>
                        </a:rPr>
                        <a:t>(Exercise 2)</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342037">
                <a:tc>
                  <a:txBody>
                    <a:bodyPr/>
                    <a:lstStyle/>
                    <a:p>
                      <a:pPr algn="ctr">
                        <a:spcAft>
                          <a:spcPts val="0"/>
                        </a:spcAft>
                      </a:pPr>
                      <a:r>
                        <a:rPr lang="en-GB" sz="1600" b="1" dirty="0">
                          <a:solidFill>
                            <a:schemeClr val="bg1"/>
                          </a:solidFill>
                          <a:effectLst/>
                        </a:rPr>
                        <a:t>DAY 7</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a:effectLst/>
                        </a:rPr>
                        <a:t>REST DAY</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rPr>
                        <a:t>REST DAY</a:t>
                      </a:r>
                      <a:endParaRPr lang="en-GB" sz="100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pic>
        <p:nvPicPr>
          <p:cNvPr id="11"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64"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4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Week 2</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1489038"/>
              </p:ext>
            </p:extLst>
          </p:nvPr>
        </p:nvGraphicFramePr>
        <p:xfrm>
          <a:off x="251520" y="1484784"/>
          <a:ext cx="8496944" cy="4778914"/>
        </p:xfrm>
        <a:graphic>
          <a:graphicData uri="http://schemas.openxmlformats.org/drawingml/2006/table">
            <a:tbl>
              <a:tblPr>
                <a:tableStyleId>{5C22544A-7EE6-4342-B048-85BDC9FD1C3A}</a:tableStyleId>
              </a:tblPr>
              <a:tblGrid>
                <a:gridCol w="1359473">
                  <a:extLst>
                    <a:ext uri="{9D8B030D-6E8A-4147-A177-3AD203B41FA5}">
                      <a16:colId xmlns:a16="http://schemas.microsoft.com/office/drawing/2014/main" val="20000"/>
                    </a:ext>
                  </a:extLst>
                </a:gridCol>
                <a:gridCol w="1843177">
                  <a:extLst>
                    <a:ext uri="{9D8B030D-6E8A-4147-A177-3AD203B41FA5}">
                      <a16:colId xmlns:a16="http://schemas.microsoft.com/office/drawing/2014/main" val="20001"/>
                    </a:ext>
                  </a:extLst>
                </a:gridCol>
                <a:gridCol w="169389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342037">
                <a:tc>
                  <a:txBody>
                    <a:bodyPr/>
                    <a:lstStyle/>
                    <a:p>
                      <a:pPr algn="ctr">
                        <a:spcAft>
                          <a:spcPts val="0"/>
                        </a:spcAft>
                      </a:pPr>
                      <a:r>
                        <a:rPr lang="en-GB" sz="2000" dirty="0">
                          <a:effectLst/>
                        </a:rPr>
                        <a:t> </a:t>
                      </a:r>
                      <a:endParaRPr lang="en-GB" sz="2000" dirty="0">
                        <a:effectLst/>
                        <a:latin typeface="Arial"/>
                        <a:ea typeface="Times New Roman"/>
                        <a:cs typeface="Times New Roman"/>
                      </a:endParaRPr>
                    </a:p>
                  </a:txBody>
                  <a:tcPr marL="68580" marR="68580" marT="0" marB="0">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1 </a:t>
                      </a:r>
                    </a:p>
                    <a:p>
                      <a:pPr algn="ctr">
                        <a:spcAft>
                          <a:spcPts val="0"/>
                        </a:spcAft>
                      </a:pPr>
                      <a:r>
                        <a:rPr lang="en-GB" sz="1000" b="1" baseline="0" dirty="0">
                          <a:solidFill>
                            <a:schemeClr val="bg1"/>
                          </a:solidFill>
                          <a:effectLst/>
                          <a:latin typeface="+mn-lt"/>
                          <a:ea typeface="+mn-ea"/>
                          <a:cs typeface="+mn-cs"/>
                        </a:rPr>
                        <a:t>(0-45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2 </a:t>
                      </a:r>
                    </a:p>
                    <a:p>
                      <a:pPr algn="ctr">
                        <a:spcAft>
                          <a:spcPts val="0"/>
                        </a:spcAft>
                      </a:pPr>
                      <a:r>
                        <a:rPr lang="en-GB" sz="1000" b="1" baseline="0" dirty="0">
                          <a:solidFill>
                            <a:schemeClr val="bg1"/>
                          </a:solidFill>
                          <a:effectLst/>
                          <a:latin typeface="+mn-lt"/>
                          <a:ea typeface="+mn-ea"/>
                          <a:cs typeface="+mn-cs"/>
                        </a:rPr>
                        <a:t>(45-60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a:t>
                      </a:r>
                      <a:r>
                        <a:rPr lang="en-GB" sz="1800" b="1" baseline="0" dirty="0">
                          <a:solidFill>
                            <a:schemeClr val="bg1"/>
                          </a:solidFill>
                          <a:effectLst/>
                          <a:latin typeface="+mn-lt"/>
                          <a:ea typeface="+mn-ea"/>
                          <a:cs typeface="+mn-cs"/>
                        </a:rPr>
                        <a:t> </a:t>
                      </a:r>
                      <a:r>
                        <a:rPr lang="en-GB" sz="1800" b="1" dirty="0">
                          <a:solidFill>
                            <a:schemeClr val="bg1"/>
                          </a:solidFill>
                          <a:effectLst/>
                          <a:latin typeface="+mn-lt"/>
                          <a:ea typeface="+mn-ea"/>
                          <a:cs typeface="+mn-cs"/>
                        </a:rPr>
                        <a:t>Session</a:t>
                      </a:r>
                      <a:r>
                        <a:rPr lang="en-GB" sz="1800" b="1" baseline="0" dirty="0">
                          <a:solidFill>
                            <a:schemeClr val="bg1"/>
                          </a:solidFill>
                          <a:effectLst/>
                          <a:latin typeface="+mn-lt"/>
                          <a:ea typeface="+mn-ea"/>
                          <a:cs typeface="+mn-cs"/>
                        </a:rPr>
                        <a:t> Component 3 </a:t>
                      </a:r>
                    </a:p>
                    <a:p>
                      <a:pPr algn="ctr">
                        <a:spcAft>
                          <a:spcPts val="0"/>
                        </a:spcAft>
                      </a:pPr>
                      <a:r>
                        <a:rPr lang="en-GB" sz="1000" b="1" baseline="0" dirty="0">
                          <a:solidFill>
                            <a:schemeClr val="bg1"/>
                          </a:solidFill>
                          <a:effectLst/>
                          <a:latin typeface="+mn-lt"/>
                          <a:ea typeface="+mn-ea"/>
                          <a:cs typeface="+mn-cs"/>
                        </a:rPr>
                        <a:t>(60-75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rPr>
                        <a:t>Cross Training Recovery</a:t>
                      </a:r>
                      <a:endParaRPr lang="en-GB" sz="18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684077">
                <a:tc>
                  <a:txBody>
                    <a:bodyPr/>
                    <a:lstStyle/>
                    <a:p>
                      <a:pPr algn="ctr">
                        <a:lnSpc>
                          <a:spcPct val="150000"/>
                        </a:lnSpc>
                        <a:spcAft>
                          <a:spcPts val="0"/>
                        </a:spcAft>
                      </a:pPr>
                      <a:r>
                        <a:rPr lang="en-GB" sz="1600" b="1" u="none" strike="noStrike" kern="0" dirty="0">
                          <a:solidFill>
                            <a:schemeClr val="bg1"/>
                          </a:solidFill>
                          <a:effectLst/>
                        </a:rPr>
                        <a:t>DAY 1</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High Intensity </a:t>
                      </a:r>
                    </a:p>
                    <a:p>
                      <a:pPr algn="ctr">
                        <a:spcAft>
                          <a:spcPts val="0"/>
                        </a:spcAft>
                      </a:pPr>
                      <a:r>
                        <a:rPr lang="en-GB" sz="1000" dirty="0">
                          <a:effectLst/>
                          <a:latin typeface="+mn-lt"/>
                          <a:ea typeface="Times New Roman"/>
                          <a:cs typeface="Times New Roman"/>
                        </a:rPr>
                        <a:t>(Exercise 3)</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495475">
                <a:tc>
                  <a:txBody>
                    <a:bodyPr/>
                    <a:lstStyle/>
                    <a:p>
                      <a:pPr algn="ctr">
                        <a:spcAft>
                          <a:spcPts val="0"/>
                        </a:spcAft>
                      </a:pPr>
                      <a:r>
                        <a:rPr lang="en-GB" sz="1600" b="1" dirty="0">
                          <a:solidFill>
                            <a:schemeClr val="bg1"/>
                          </a:solidFill>
                          <a:effectLst/>
                        </a:rPr>
                        <a:t>DAY 2</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Repeated Sprint Ability</a:t>
                      </a:r>
                    </a:p>
                    <a:p>
                      <a:pPr algn="ctr">
                        <a:spcAft>
                          <a:spcPts val="0"/>
                        </a:spcAft>
                      </a:pPr>
                      <a:r>
                        <a:rPr lang="en-GB" sz="1000" dirty="0">
                          <a:effectLst/>
                          <a:latin typeface="+mn-lt"/>
                          <a:ea typeface="Times New Roman"/>
                          <a:cs typeface="Times New Roman"/>
                        </a:rPr>
                        <a:t>(Exercise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684077">
                <a:tc>
                  <a:txBody>
                    <a:bodyPr/>
                    <a:lstStyle/>
                    <a:p>
                      <a:pPr algn="ctr">
                        <a:spcAft>
                          <a:spcPts val="0"/>
                        </a:spcAft>
                      </a:pPr>
                      <a:r>
                        <a:rPr lang="en-GB" sz="1600" b="1" dirty="0">
                          <a:solidFill>
                            <a:schemeClr val="bg1"/>
                          </a:solidFill>
                          <a:effectLst/>
                        </a:rPr>
                        <a:t>DAY 3</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High Intensity </a:t>
                      </a:r>
                    </a:p>
                    <a:p>
                      <a:pPr algn="ctr">
                        <a:spcAft>
                          <a:spcPts val="0"/>
                        </a:spcAft>
                      </a:pPr>
                      <a:r>
                        <a:rPr lang="en-GB" sz="1000" dirty="0">
                          <a:effectLst/>
                          <a:latin typeface="+mn-lt"/>
                          <a:ea typeface="Times New Roman"/>
                          <a:cs typeface="Times New Roman"/>
                        </a:rPr>
                        <a:t>(Exercise 4)</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684077">
                <a:tc>
                  <a:txBody>
                    <a:bodyPr/>
                    <a:lstStyle/>
                    <a:p>
                      <a:pPr algn="ctr">
                        <a:spcAft>
                          <a:spcPts val="0"/>
                        </a:spcAft>
                      </a:pPr>
                      <a:r>
                        <a:rPr lang="en-GB" sz="1600" b="1" dirty="0">
                          <a:solidFill>
                            <a:schemeClr val="bg1"/>
                          </a:solidFill>
                          <a:effectLst/>
                        </a:rPr>
                        <a:t>DAY 4</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Repeated Sprint Ability</a:t>
                      </a:r>
                    </a:p>
                    <a:p>
                      <a:pPr algn="ctr">
                        <a:spcAft>
                          <a:spcPts val="0"/>
                        </a:spcAft>
                      </a:pPr>
                      <a:r>
                        <a:rPr lang="en-GB" sz="1000" dirty="0">
                          <a:effectLst/>
                          <a:latin typeface="+mn-lt"/>
                          <a:ea typeface="Times New Roman"/>
                          <a:cs typeface="Times New Roman"/>
                        </a:rPr>
                        <a:t>(Exercise 2)</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504054">
                <a:tc>
                  <a:txBody>
                    <a:bodyPr/>
                    <a:lstStyle/>
                    <a:p>
                      <a:pPr algn="ctr">
                        <a:spcAft>
                          <a:spcPts val="0"/>
                        </a:spcAft>
                      </a:pPr>
                      <a:r>
                        <a:rPr lang="en-GB" sz="1600" b="1" dirty="0">
                          <a:solidFill>
                            <a:schemeClr val="bg1"/>
                          </a:solidFill>
                          <a:effectLst/>
                        </a:rPr>
                        <a:t>DAY 5</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Swimming </a:t>
                      </a:r>
                    </a:p>
                    <a:p>
                      <a:pPr algn="ctr">
                        <a:spcAft>
                          <a:spcPts val="0"/>
                        </a:spcAft>
                      </a:pPr>
                      <a:r>
                        <a:rPr lang="en-GB" sz="1000" dirty="0">
                          <a:effectLst/>
                          <a:latin typeface="+mn-lt"/>
                          <a:ea typeface="Times New Roman"/>
                          <a:cs typeface="Times New Roman"/>
                        </a:rPr>
                        <a:t>(30 minutes)</a:t>
                      </a: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684077">
                <a:tc>
                  <a:txBody>
                    <a:bodyPr/>
                    <a:lstStyle/>
                    <a:p>
                      <a:pPr algn="ctr">
                        <a:spcAft>
                          <a:spcPts val="0"/>
                        </a:spcAft>
                      </a:pPr>
                      <a:r>
                        <a:rPr lang="en-GB" sz="1600" b="1" dirty="0">
                          <a:solidFill>
                            <a:schemeClr val="bg1"/>
                          </a:solidFill>
                          <a:effectLst/>
                        </a:rPr>
                        <a:t>DAY 6</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High Intensity </a:t>
                      </a:r>
                    </a:p>
                    <a:p>
                      <a:pPr algn="ctr">
                        <a:spcAft>
                          <a:spcPts val="0"/>
                        </a:spcAft>
                      </a:pPr>
                      <a:r>
                        <a:rPr lang="en-GB" sz="1000" dirty="0">
                          <a:effectLst/>
                          <a:latin typeface="+mn-lt"/>
                          <a:ea typeface="Times New Roman"/>
                          <a:cs typeface="Times New Roman"/>
                        </a:rPr>
                        <a:t>(Exercise 2)</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342037">
                <a:tc>
                  <a:txBody>
                    <a:bodyPr/>
                    <a:lstStyle/>
                    <a:p>
                      <a:pPr algn="ctr">
                        <a:spcAft>
                          <a:spcPts val="0"/>
                        </a:spcAft>
                      </a:pPr>
                      <a:r>
                        <a:rPr lang="en-GB" sz="1600" b="1" dirty="0">
                          <a:solidFill>
                            <a:schemeClr val="bg1"/>
                          </a:solidFill>
                          <a:effectLst/>
                        </a:rPr>
                        <a:t>DAY 7</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a:effectLst/>
                          <a:latin typeface="+mn-lt"/>
                          <a:ea typeface="Times New Roman"/>
                          <a:cs typeface="Times New Roman"/>
                        </a:rPr>
                        <a:t>REST DAY</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REST DAY</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REST DAY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REST DAY</a:t>
                      </a:r>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pic>
        <p:nvPicPr>
          <p:cNvPr id="11"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64"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4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Week 3</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99079932"/>
              </p:ext>
            </p:extLst>
          </p:nvPr>
        </p:nvGraphicFramePr>
        <p:xfrm>
          <a:off x="251520" y="1484784"/>
          <a:ext cx="8496944" cy="4832920"/>
        </p:xfrm>
        <a:graphic>
          <a:graphicData uri="http://schemas.openxmlformats.org/drawingml/2006/table">
            <a:tbl>
              <a:tblPr>
                <a:tableStyleId>{5C22544A-7EE6-4342-B048-85BDC9FD1C3A}</a:tableStyleId>
              </a:tblPr>
              <a:tblGrid>
                <a:gridCol w="1359473">
                  <a:extLst>
                    <a:ext uri="{9D8B030D-6E8A-4147-A177-3AD203B41FA5}">
                      <a16:colId xmlns:a16="http://schemas.microsoft.com/office/drawing/2014/main" val="20000"/>
                    </a:ext>
                  </a:extLst>
                </a:gridCol>
                <a:gridCol w="1843177">
                  <a:extLst>
                    <a:ext uri="{9D8B030D-6E8A-4147-A177-3AD203B41FA5}">
                      <a16:colId xmlns:a16="http://schemas.microsoft.com/office/drawing/2014/main" val="20001"/>
                    </a:ext>
                  </a:extLst>
                </a:gridCol>
                <a:gridCol w="169389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342037">
                <a:tc>
                  <a:txBody>
                    <a:bodyPr/>
                    <a:lstStyle/>
                    <a:p>
                      <a:pPr algn="ctr">
                        <a:spcAft>
                          <a:spcPts val="0"/>
                        </a:spcAft>
                      </a:pPr>
                      <a:r>
                        <a:rPr lang="en-GB" sz="2000" dirty="0">
                          <a:effectLst/>
                        </a:rPr>
                        <a:t> </a:t>
                      </a:r>
                      <a:endParaRPr lang="en-GB" sz="2000" dirty="0">
                        <a:effectLst/>
                        <a:latin typeface="Arial"/>
                        <a:ea typeface="Times New Roman"/>
                        <a:cs typeface="Times New Roman"/>
                      </a:endParaRPr>
                    </a:p>
                  </a:txBody>
                  <a:tcPr marL="68580" marR="68580" marT="0" marB="0">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1 </a:t>
                      </a:r>
                    </a:p>
                    <a:p>
                      <a:pPr algn="ctr">
                        <a:spcAft>
                          <a:spcPts val="0"/>
                        </a:spcAft>
                      </a:pPr>
                      <a:r>
                        <a:rPr lang="en-GB" sz="1000" b="1" baseline="0" dirty="0">
                          <a:solidFill>
                            <a:schemeClr val="bg1"/>
                          </a:solidFill>
                          <a:effectLst/>
                          <a:latin typeface="+mn-lt"/>
                          <a:ea typeface="+mn-ea"/>
                          <a:cs typeface="+mn-cs"/>
                        </a:rPr>
                        <a:t>(0-45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2 </a:t>
                      </a:r>
                    </a:p>
                    <a:p>
                      <a:pPr algn="ctr">
                        <a:spcAft>
                          <a:spcPts val="0"/>
                        </a:spcAft>
                      </a:pPr>
                      <a:r>
                        <a:rPr lang="en-GB" sz="1000" b="1" baseline="0" dirty="0">
                          <a:solidFill>
                            <a:schemeClr val="bg1"/>
                          </a:solidFill>
                          <a:effectLst/>
                          <a:latin typeface="+mn-lt"/>
                          <a:ea typeface="+mn-ea"/>
                          <a:cs typeface="+mn-cs"/>
                        </a:rPr>
                        <a:t>(45-60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a:t>
                      </a:r>
                      <a:r>
                        <a:rPr lang="en-GB" sz="1800" b="1" baseline="0" dirty="0">
                          <a:solidFill>
                            <a:schemeClr val="bg1"/>
                          </a:solidFill>
                          <a:effectLst/>
                          <a:latin typeface="+mn-lt"/>
                          <a:ea typeface="+mn-ea"/>
                          <a:cs typeface="+mn-cs"/>
                        </a:rPr>
                        <a:t> </a:t>
                      </a:r>
                      <a:r>
                        <a:rPr lang="en-GB" sz="1800" b="1" dirty="0">
                          <a:solidFill>
                            <a:schemeClr val="bg1"/>
                          </a:solidFill>
                          <a:effectLst/>
                          <a:latin typeface="+mn-lt"/>
                          <a:ea typeface="+mn-ea"/>
                          <a:cs typeface="+mn-cs"/>
                        </a:rPr>
                        <a:t>Session</a:t>
                      </a:r>
                      <a:r>
                        <a:rPr lang="en-GB" sz="1800" b="1" baseline="0" dirty="0">
                          <a:solidFill>
                            <a:schemeClr val="bg1"/>
                          </a:solidFill>
                          <a:effectLst/>
                          <a:latin typeface="+mn-lt"/>
                          <a:ea typeface="+mn-ea"/>
                          <a:cs typeface="+mn-cs"/>
                        </a:rPr>
                        <a:t> Component 3 </a:t>
                      </a:r>
                    </a:p>
                    <a:p>
                      <a:pPr algn="ctr">
                        <a:spcAft>
                          <a:spcPts val="0"/>
                        </a:spcAft>
                      </a:pPr>
                      <a:r>
                        <a:rPr lang="en-GB" sz="1000" b="1" baseline="0" dirty="0">
                          <a:solidFill>
                            <a:schemeClr val="bg1"/>
                          </a:solidFill>
                          <a:effectLst/>
                          <a:latin typeface="+mn-lt"/>
                          <a:ea typeface="+mn-ea"/>
                          <a:cs typeface="+mn-cs"/>
                        </a:rPr>
                        <a:t>(60-75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rPr>
                        <a:t>Cross Training Recovery</a:t>
                      </a:r>
                      <a:endParaRPr lang="en-GB" sz="18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684077">
                <a:tc>
                  <a:txBody>
                    <a:bodyPr/>
                    <a:lstStyle/>
                    <a:p>
                      <a:pPr algn="ctr">
                        <a:lnSpc>
                          <a:spcPct val="150000"/>
                        </a:lnSpc>
                        <a:spcAft>
                          <a:spcPts val="0"/>
                        </a:spcAft>
                      </a:pPr>
                      <a:r>
                        <a:rPr lang="en-GB" sz="1600" b="1" u="none" strike="noStrike" kern="0" dirty="0">
                          <a:solidFill>
                            <a:schemeClr val="bg1"/>
                          </a:solidFill>
                          <a:effectLst/>
                        </a:rPr>
                        <a:t>DAY 1</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High Intensity </a:t>
                      </a:r>
                    </a:p>
                    <a:p>
                      <a:pPr algn="ctr">
                        <a:spcAft>
                          <a:spcPts val="0"/>
                        </a:spcAft>
                      </a:pPr>
                      <a:r>
                        <a:rPr lang="en-GB" sz="1000" dirty="0">
                          <a:effectLst/>
                          <a:latin typeface="+mn-lt"/>
                          <a:ea typeface="Times New Roman"/>
                          <a:cs typeface="Times New Roman"/>
                        </a:rPr>
                        <a:t>(Exercise 3)</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495475">
                <a:tc>
                  <a:txBody>
                    <a:bodyPr/>
                    <a:lstStyle/>
                    <a:p>
                      <a:pPr algn="ctr">
                        <a:spcAft>
                          <a:spcPts val="0"/>
                        </a:spcAft>
                      </a:pPr>
                      <a:r>
                        <a:rPr lang="en-GB" sz="1600" b="1" dirty="0">
                          <a:solidFill>
                            <a:schemeClr val="bg1"/>
                          </a:solidFill>
                          <a:effectLst/>
                        </a:rPr>
                        <a:t>DAY 2</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Swimming</a:t>
                      </a:r>
                    </a:p>
                    <a:p>
                      <a:pPr algn="ctr">
                        <a:spcAft>
                          <a:spcPts val="0"/>
                        </a:spcAft>
                      </a:pPr>
                      <a:r>
                        <a:rPr lang="en-GB" sz="1000" dirty="0">
                          <a:effectLst/>
                          <a:latin typeface="+mn-lt"/>
                          <a:ea typeface="Times New Roman"/>
                          <a:cs typeface="Times New Roman"/>
                        </a:rPr>
                        <a:t>(30</a:t>
                      </a:r>
                      <a:r>
                        <a:rPr lang="en-GB" sz="1000" baseline="0" dirty="0">
                          <a:effectLst/>
                          <a:latin typeface="+mn-lt"/>
                          <a:ea typeface="Times New Roman"/>
                          <a:cs typeface="Times New Roman"/>
                        </a:rPr>
                        <a:t> minutes)</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684077">
                <a:tc>
                  <a:txBody>
                    <a:bodyPr/>
                    <a:lstStyle/>
                    <a:p>
                      <a:pPr algn="ctr">
                        <a:spcAft>
                          <a:spcPts val="0"/>
                        </a:spcAft>
                      </a:pPr>
                      <a:r>
                        <a:rPr lang="en-GB" sz="1600" b="1" dirty="0">
                          <a:solidFill>
                            <a:schemeClr val="bg1"/>
                          </a:solidFill>
                          <a:effectLst/>
                        </a:rPr>
                        <a:t>DAY 3</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High Intensity </a:t>
                      </a:r>
                    </a:p>
                    <a:p>
                      <a:pPr algn="ctr">
                        <a:spcAft>
                          <a:spcPts val="0"/>
                        </a:spcAft>
                      </a:pPr>
                      <a:r>
                        <a:rPr lang="en-GB" sz="1000" dirty="0">
                          <a:effectLst/>
                          <a:latin typeface="+mn-lt"/>
                          <a:ea typeface="Times New Roman"/>
                          <a:cs typeface="Times New Roman"/>
                        </a:rPr>
                        <a:t>(Exercise </a:t>
                      </a:r>
                      <a:r>
                        <a:rPr lang="en-GB" sz="1000" baseline="0" dirty="0">
                          <a:effectLst/>
                          <a:latin typeface="+mn-lt"/>
                          <a:ea typeface="Times New Roman"/>
                          <a:cs typeface="Times New Roman"/>
                        </a:rPr>
                        <a:t>4</a:t>
                      </a:r>
                      <a:r>
                        <a:rPr lang="en-GB" sz="1000" dirty="0">
                          <a:effectLst/>
                          <a:latin typeface="+mn-lt"/>
                          <a:ea typeface="Times New Roman"/>
                          <a:cs typeface="Times New Roman"/>
                        </a:rPr>
                        <a:t>)</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684077">
                <a:tc>
                  <a:txBody>
                    <a:bodyPr/>
                    <a:lstStyle/>
                    <a:p>
                      <a:pPr algn="ctr">
                        <a:spcAft>
                          <a:spcPts val="0"/>
                        </a:spcAft>
                      </a:pPr>
                      <a:r>
                        <a:rPr lang="en-GB" sz="1600" b="1" dirty="0">
                          <a:solidFill>
                            <a:schemeClr val="bg1"/>
                          </a:solidFill>
                          <a:effectLst/>
                        </a:rPr>
                        <a:t>DAY 4</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Repeated Sprint Ability</a:t>
                      </a:r>
                    </a:p>
                    <a:p>
                      <a:pPr algn="ctr">
                        <a:spcAft>
                          <a:spcPts val="0"/>
                        </a:spcAft>
                      </a:pPr>
                      <a:r>
                        <a:rPr lang="en-GB" sz="1000" dirty="0">
                          <a:effectLst/>
                          <a:latin typeface="+mn-lt"/>
                          <a:ea typeface="Times New Roman"/>
                          <a:cs typeface="Times New Roman"/>
                        </a:rPr>
                        <a:t>(Exercise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504054">
                <a:tc>
                  <a:txBody>
                    <a:bodyPr/>
                    <a:lstStyle/>
                    <a:p>
                      <a:pPr algn="ctr">
                        <a:spcAft>
                          <a:spcPts val="0"/>
                        </a:spcAft>
                      </a:pPr>
                      <a:r>
                        <a:rPr lang="en-GB" sz="1600" b="1" dirty="0">
                          <a:solidFill>
                            <a:schemeClr val="bg1"/>
                          </a:solidFill>
                          <a:effectLst/>
                        </a:rPr>
                        <a:t>DAY 5</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Extended Speed</a:t>
                      </a:r>
                    </a:p>
                    <a:p>
                      <a:pPr algn="ctr">
                        <a:spcAft>
                          <a:spcPts val="0"/>
                        </a:spcAft>
                      </a:pPr>
                      <a:r>
                        <a:rPr lang="en-GB" sz="1000" dirty="0">
                          <a:effectLst/>
                          <a:latin typeface="+mn-lt"/>
                          <a:ea typeface="Times New Roman"/>
                          <a:cs typeface="Times New Roman"/>
                        </a:rPr>
                        <a:t>(Exercise 1)</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684077">
                <a:tc>
                  <a:txBody>
                    <a:bodyPr/>
                    <a:lstStyle/>
                    <a:p>
                      <a:pPr algn="ctr">
                        <a:spcAft>
                          <a:spcPts val="0"/>
                        </a:spcAft>
                      </a:pPr>
                      <a:r>
                        <a:rPr lang="en-GB" sz="1600" b="1" dirty="0">
                          <a:solidFill>
                            <a:schemeClr val="bg1"/>
                          </a:solidFill>
                          <a:effectLst/>
                        </a:rPr>
                        <a:t>DAY 6</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396043">
                <a:tc>
                  <a:txBody>
                    <a:bodyPr/>
                    <a:lstStyle/>
                    <a:p>
                      <a:pPr algn="ctr">
                        <a:spcAft>
                          <a:spcPts val="0"/>
                        </a:spcAft>
                      </a:pPr>
                      <a:r>
                        <a:rPr lang="en-GB" sz="1600" b="1" dirty="0">
                          <a:solidFill>
                            <a:schemeClr val="bg1"/>
                          </a:solidFill>
                          <a:effectLst/>
                        </a:rPr>
                        <a:t>DAY 7</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Cycling </a:t>
                      </a:r>
                    </a:p>
                    <a:p>
                      <a:pPr algn="ctr">
                        <a:spcAft>
                          <a:spcPts val="0"/>
                        </a:spcAft>
                      </a:pPr>
                      <a:r>
                        <a:rPr lang="en-GB" sz="1000" dirty="0">
                          <a:effectLst/>
                          <a:latin typeface="+mn-lt"/>
                          <a:ea typeface="Times New Roman"/>
                          <a:cs typeface="Times New Roman"/>
                        </a:rPr>
                        <a:t>(30 minutes)</a:t>
                      </a:r>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pic>
        <p:nvPicPr>
          <p:cNvPr id="11"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64"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4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Week 4</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86799390"/>
              </p:ext>
            </p:extLst>
          </p:nvPr>
        </p:nvGraphicFramePr>
        <p:xfrm>
          <a:off x="251520" y="1484784"/>
          <a:ext cx="8496944" cy="4868923"/>
        </p:xfrm>
        <a:graphic>
          <a:graphicData uri="http://schemas.openxmlformats.org/drawingml/2006/table">
            <a:tbl>
              <a:tblPr>
                <a:tableStyleId>{5C22544A-7EE6-4342-B048-85BDC9FD1C3A}</a:tableStyleId>
              </a:tblPr>
              <a:tblGrid>
                <a:gridCol w="1359473">
                  <a:extLst>
                    <a:ext uri="{9D8B030D-6E8A-4147-A177-3AD203B41FA5}">
                      <a16:colId xmlns:a16="http://schemas.microsoft.com/office/drawing/2014/main" val="20000"/>
                    </a:ext>
                  </a:extLst>
                </a:gridCol>
                <a:gridCol w="1843177">
                  <a:extLst>
                    <a:ext uri="{9D8B030D-6E8A-4147-A177-3AD203B41FA5}">
                      <a16:colId xmlns:a16="http://schemas.microsoft.com/office/drawing/2014/main" val="20001"/>
                    </a:ext>
                  </a:extLst>
                </a:gridCol>
                <a:gridCol w="169389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tblGrid>
              <a:tr h="342037">
                <a:tc>
                  <a:txBody>
                    <a:bodyPr/>
                    <a:lstStyle/>
                    <a:p>
                      <a:pPr algn="ctr">
                        <a:spcAft>
                          <a:spcPts val="0"/>
                        </a:spcAft>
                      </a:pPr>
                      <a:r>
                        <a:rPr lang="en-GB" sz="2000" dirty="0">
                          <a:effectLst/>
                        </a:rPr>
                        <a:t> </a:t>
                      </a:r>
                      <a:endParaRPr lang="en-GB" sz="2000" dirty="0">
                        <a:effectLst/>
                        <a:latin typeface="Arial"/>
                        <a:ea typeface="Times New Roman"/>
                        <a:cs typeface="Times New Roman"/>
                      </a:endParaRPr>
                    </a:p>
                  </a:txBody>
                  <a:tcPr marL="68580" marR="68580" marT="0" marB="0">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1 </a:t>
                      </a:r>
                    </a:p>
                    <a:p>
                      <a:pPr algn="ctr">
                        <a:spcAft>
                          <a:spcPts val="0"/>
                        </a:spcAft>
                      </a:pPr>
                      <a:r>
                        <a:rPr lang="en-GB" sz="1000" b="1" baseline="0" dirty="0">
                          <a:solidFill>
                            <a:schemeClr val="bg1"/>
                          </a:solidFill>
                          <a:effectLst/>
                          <a:latin typeface="+mn-lt"/>
                          <a:ea typeface="+mn-ea"/>
                          <a:cs typeface="+mn-cs"/>
                        </a:rPr>
                        <a:t>(0-45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 Session</a:t>
                      </a:r>
                      <a:r>
                        <a:rPr lang="en-GB" sz="1800" b="1" baseline="0" dirty="0">
                          <a:solidFill>
                            <a:schemeClr val="bg1"/>
                          </a:solidFill>
                          <a:effectLst/>
                          <a:latin typeface="+mn-lt"/>
                          <a:ea typeface="+mn-ea"/>
                          <a:cs typeface="+mn-cs"/>
                        </a:rPr>
                        <a:t> Component 2 </a:t>
                      </a:r>
                    </a:p>
                    <a:p>
                      <a:pPr algn="ctr">
                        <a:spcAft>
                          <a:spcPts val="0"/>
                        </a:spcAft>
                      </a:pPr>
                      <a:r>
                        <a:rPr lang="en-GB" sz="1000" b="1" baseline="0" dirty="0">
                          <a:solidFill>
                            <a:schemeClr val="bg1"/>
                          </a:solidFill>
                          <a:effectLst/>
                          <a:latin typeface="+mn-lt"/>
                          <a:ea typeface="+mn-ea"/>
                          <a:cs typeface="+mn-cs"/>
                        </a:rPr>
                        <a:t>(45-60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Training</a:t>
                      </a:r>
                      <a:r>
                        <a:rPr lang="en-GB" sz="1800" b="1" baseline="0" dirty="0">
                          <a:solidFill>
                            <a:schemeClr val="bg1"/>
                          </a:solidFill>
                          <a:effectLst/>
                          <a:latin typeface="+mn-lt"/>
                          <a:ea typeface="+mn-ea"/>
                          <a:cs typeface="+mn-cs"/>
                        </a:rPr>
                        <a:t> </a:t>
                      </a:r>
                      <a:r>
                        <a:rPr lang="en-GB" sz="1800" b="1" dirty="0">
                          <a:solidFill>
                            <a:schemeClr val="bg1"/>
                          </a:solidFill>
                          <a:effectLst/>
                          <a:latin typeface="+mn-lt"/>
                          <a:ea typeface="+mn-ea"/>
                          <a:cs typeface="+mn-cs"/>
                        </a:rPr>
                        <a:t>Session</a:t>
                      </a:r>
                      <a:r>
                        <a:rPr lang="en-GB" sz="1800" b="1" baseline="0" dirty="0">
                          <a:solidFill>
                            <a:schemeClr val="bg1"/>
                          </a:solidFill>
                          <a:effectLst/>
                          <a:latin typeface="+mn-lt"/>
                          <a:ea typeface="+mn-ea"/>
                          <a:cs typeface="+mn-cs"/>
                        </a:rPr>
                        <a:t> Component 3 </a:t>
                      </a:r>
                    </a:p>
                    <a:p>
                      <a:pPr algn="ctr">
                        <a:spcAft>
                          <a:spcPts val="0"/>
                        </a:spcAft>
                      </a:pPr>
                      <a:r>
                        <a:rPr lang="en-GB" sz="1000" b="1" baseline="0" dirty="0">
                          <a:solidFill>
                            <a:schemeClr val="bg1"/>
                          </a:solidFill>
                          <a:effectLst/>
                          <a:latin typeface="+mn-lt"/>
                          <a:ea typeface="+mn-ea"/>
                          <a:cs typeface="+mn-cs"/>
                        </a:rPr>
                        <a:t>(60-75 minutes)</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rPr>
                        <a:t>Cross Training Recovery</a:t>
                      </a:r>
                      <a:endParaRPr lang="en-GB" sz="18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684077">
                <a:tc>
                  <a:txBody>
                    <a:bodyPr/>
                    <a:lstStyle/>
                    <a:p>
                      <a:pPr algn="ctr">
                        <a:lnSpc>
                          <a:spcPct val="150000"/>
                        </a:lnSpc>
                        <a:spcAft>
                          <a:spcPts val="0"/>
                        </a:spcAft>
                      </a:pPr>
                      <a:r>
                        <a:rPr lang="en-GB" sz="1600" b="1" u="none" strike="noStrike" kern="0" dirty="0">
                          <a:solidFill>
                            <a:schemeClr val="bg1"/>
                          </a:solidFill>
                          <a:effectLst/>
                        </a:rPr>
                        <a:t>DAY 1</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Self-Run</a:t>
                      </a:r>
                      <a:r>
                        <a:rPr lang="en-GB" sz="1000" baseline="0" dirty="0">
                          <a:effectLst/>
                          <a:latin typeface="+mn-lt"/>
                          <a:ea typeface="Times New Roman"/>
                          <a:cs typeface="Times New Roman"/>
                        </a:rPr>
                        <a:t> Yo-Yo Recovery Test to Exhaustion</a:t>
                      </a:r>
                      <a:endParaRPr lang="en-GB" sz="1000" dirty="0">
                        <a:effectLst/>
                        <a:latin typeface="+mn-lt"/>
                        <a:ea typeface="Times New Roman"/>
                        <a:cs typeface="Times New Roman"/>
                      </a:endParaRPr>
                    </a:p>
                    <a:p>
                      <a:pPr algn="ctr">
                        <a:spcAft>
                          <a:spcPts val="0"/>
                        </a:spcAft>
                      </a:pPr>
                      <a:r>
                        <a:rPr lang="en-GB" sz="1000" dirty="0">
                          <a:effectLst/>
                          <a:latin typeface="+mn-lt"/>
                          <a:ea typeface="Times New Roman"/>
                          <a:cs typeface="Times New Roman"/>
                        </a:rPr>
                        <a:t>(Download from</a:t>
                      </a:r>
                      <a:r>
                        <a:rPr lang="en-GB" sz="1000" baseline="0" dirty="0">
                          <a:effectLst/>
                          <a:latin typeface="+mn-lt"/>
                          <a:ea typeface="Times New Roman"/>
                          <a:cs typeface="Times New Roman"/>
                        </a:rPr>
                        <a:t> </a:t>
                      </a:r>
                      <a:r>
                        <a:rPr lang="en-GB" sz="1000" dirty="0">
                          <a:effectLst/>
                          <a:latin typeface="+mn-lt"/>
                          <a:ea typeface="Times New Roman"/>
                          <a:cs typeface="Times New Roman"/>
                        </a:rPr>
                        <a:t>Coach Logic)</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567483">
                <a:tc>
                  <a:txBody>
                    <a:bodyPr/>
                    <a:lstStyle/>
                    <a:p>
                      <a:pPr algn="ctr">
                        <a:spcAft>
                          <a:spcPts val="0"/>
                        </a:spcAft>
                      </a:pPr>
                      <a:r>
                        <a:rPr lang="en-GB" sz="1600" b="1" dirty="0">
                          <a:solidFill>
                            <a:schemeClr val="bg1"/>
                          </a:solidFill>
                          <a:effectLst/>
                        </a:rPr>
                        <a:t>DAY 2</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Repeated Sprint Ability</a:t>
                      </a:r>
                    </a:p>
                    <a:p>
                      <a:pPr algn="ctr">
                        <a:spcAft>
                          <a:spcPts val="0"/>
                        </a:spcAft>
                      </a:pPr>
                      <a:r>
                        <a:rPr lang="en-GB" sz="1000" dirty="0">
                          <a:effectLst/>
                          <a:latin typeface="+mn-lt"/>
                          <a:ea typeface="Times New Roman"/>
                          <a:cs typeface="Times New Roman"/>
                        </a:rPr>
                        <a:t>(Exercise  3)</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684077">
                <a:tc>
                  <a:txBody>
                    <a:bodyPr/>
                    <a:lstStyle/>
                    <a:p>
                      <a:pPr algn="ctr">
                        <a:spcAft>
                          <a:spcPts val="0"/>
                        </a:spcAft>
                      </a:pPr>
                      <a:r>
                        <a:rPr lang="en-GB" sz="1600" b="1" dirty="0">
                          <a:solidFill>
                            <a:schemeClr val="bg1"/>
                          </a:solidFill>
                          <a:effectLst/>
                        </a:rPr>
                        <a:t>DAY 3</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High Intensity</a:t>
                      </a:r>
                    </a:p>
                    <a:p>
                      <a:pPr algn="ctr">
                        <a:spcAft>
                          <a:spcPts val="0"/>
                        </a:spcAft>
                      </a:pPr>
                      <a:r>
                        <a:rPr lang="en-GB" sz="1000" dirty="0">
                          <a:effectLst/>
                          <a:latin typeface="+mn-lt"/>
                          <a:ea typeface="Times New Roman"/>
                          <a:cs typeface="Times New Roman"/>
                        </a:rPr>
                        <a:t>(Exercise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684077">
                <a:tc>
                  <a:txBody>
                    <a:bodyPr/>
                    <a:lstStyle/>
                    <a:p>
                      <a:pPr algn="ctr">
                        <a:spcAft>
                          <a:spcPts val="0"/>
                        </a:spcAft>
                      </a:pPr>
                      <a:r>
                        <a:rPr lang="en-GB" sz="1600" b="1" dirty="0">
                          <a:solidFill>
                            <a:schemeClr val="bg1"/>
                          </a:solidFill>
                          <a:effectLst/>
                        </a:rPr>
                        <a:t>DAY 4</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Extended Speed</a:t>
                      </a:r>
                    </a:p>
                    <a:p>
                      <a:pPr algn="ctr">
                        <a:spcAft>
                          <a:spcPts val="0"/>
                        </a:spcAft>
                      </a:pPr>
                      <a:r>
                        <a:rPr lang="en-GB" sz="1000" dirty="0">
                          <a:effectLst/>
                          <a:latin typeface="+mn-lt"/>
                          <a:ea typeface="Times New Roman"/>
                          <a:cs typeface="Times New Roman"/>
                        </a:rPr>
                        <a:t>(Exercise 2)</a:t>
                      </a: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 </a:t>
                      </a:r>
                    </a:p>
                    <a:p>
                      <a:pPr algn="ctr">
                        <a:spcAft>
                          <a:spcPts val="0"/>
                        </a:spcAft>
                      </a:pPr>
                      <a:r>
                        <a:rPr lang="en-GB" sz="1000" dirty="0">
                          <a:effectLst/>
                          <a:latin typeface="+mn-lt"/>
                        </a:rPr>
                        <a:t>Functional Training</a:t>
                      </a:r>
                    </a:p>
                    <a:p>
                      <a:pPr algn="ctr">
                        <a:spcAft>
                          <a:spcPts val="0"/>
                        </a:spcAft>
                      </a:pPr>
                      <a:r>
                        <a:rPr lang="en-GB" sz="1000" dirty="0">
                          <a:effectLst/>
                          <a:latin typeface="+mn-lt"/>
                          <a:ea typeface="Times New Roman"/>
                          <a:cs typeface="Times New Roman"/>
                        </a:rPr>
                        <a:t>(Exercises 1)</a:t>
                      </a:r>
                    </a:p>
                    <a:p>
                      <a:pPr algn="ctr">
                        <a:spcAft>
                          <a:spcPts val="0"/>
                        </a:spcAft>
                      </a:pP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504054">
                <a:tc>
                  <a:txBody>
                    <a:bodyPr/>
                    <a:lstStyle/>
                    <a:p>
                      <a:pPr algn="ctr">
                        <a:spcAft>
                          <a:spcPts val="0"/>
                        </a:spcAft>
                      </a:pPr>
                      <a:r>
                        <a:rPr lang="en-GB" sz="1600" b="1" dirty="0">
                          <a:solidFill>
                            <a:schemeClr val="bg1"/>
                          </a:solidFill>
                          <a:effectLst/>
                        </a:rPr>
                        <a:t>DAY 5</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Explosive Speed</a:t>
                      </a:r>
                    </a:p>
                    <a:p>
                      <a:pPr algn="ctr">
                        <a:spcAft>
                          <a:spcPts val="0"/>
                        </a:spcAft>
                      </a:pPr>
                      <a:r>
                        <a:rPr lang="en-GB" sz="1000" dirty="0">
                          <a:effectLst/>
                          <a:latin typeface="+mn-lt"/>
                          <a:ea typeface="Times New Roman"/>
                          <a:cs typeface="Times New Roman"/>
                        </a:rPr>
                        <a:t>(Exercise 1)</a:t>
                      </a:r>
                    </a:p>
                  </a:txBody>
                  <a:tcPr marL="68580" marR="68580" marT="0" marB="0" anchor="ctr">
                    <a:solidFill>
                      <a:schemeClr val="tx2">
                        <a:lumMod val="20000"/>
                        <a:lumOff val="80000"/>
                      </a:schemeClr>
                    </a:solidFill>
                  </a:tcPr>
                </a:tc>
                <a:tc>
                  <a:txBody>
                    <a:bodyPr/>
                    <a:lstStyle/>
                    <a:p>
                      <a:pPr algn="ctr">
                        <a:spcAft>
                          <a:spcPts val="0"/>
                        </a:spcAft>
                      </a:pPr>
                      <a:endParaRPr lang="en-GB" sz="1000" baseline="0" dirty="0">
                        <a:effectLst/>
                      </a:endParaRP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576064">
                <a:tc>
                  <a:txBody>
                    <a:bodyPr/>
                    <a:lstStyle/>
                    <a:p>
                      <a:pPr algn="ctr">
                        <a:spcAft>
                          <a:spcPts val="0"/>
                        </a:spcAft>
                      </a:pPr>
                      <a:r>
                        <a:rPr lang="en-GB" sz="1600" b="1" dirty="0">
                          <a:solidFill>
                            <a:schemeClr val="bg1"/>
                          </a:solidFill>
                          <a:effectLst/>
                        </a:rPr>
                        <a:t>DAY 6</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MATCH</a:t>
                      </a:r>
                    </a:p>
                    <a:p>
                      <a:pPr algn="ctr">
                        <a:spcAft>
                          <a:spcPts val="0"/>
                        </a:spcAft>
                      </a:pPr>
                      <a:r>
                        <a:rPr lang="en-GB" sz="1000" dirty="0">
                          <a:effectLst/>
                          <a:latin typeface="+mn-lt"/>
                          <a:ea typeface="Times New Roman"/>
                          <a:cs typeface="Times New Roman"/>
                        </a:rPr>
                        <a:t>(Friendly)</a:t>
                      </a: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468051">
                <a:tc>
                  <a:txBody>
                    <a:bodyPr/>
                    <a:lstStyle/>
                    <a:p>
                      <a:pPr algn="ctr">
                        <a:spcAft>
                          <a:spcPts val="0"/>
                        </a:spcAft>
                      </a:pPr>
                      <a:r>
                        <a:rPr lang="en-GB" sz="1600" b="1" dirty="0">
                          <a:solidFill>
                            <a:schemeClr val="bg1"/>
                          </a:solidFill>
                          <a:effectLst/>
                        </a:rPr>
                        <a:t>DAY 7</a:t>
                      </a:r>
                      <a:endParaRPr lang="en-GB" sz="1600" b="1" dirty="0">
                        <a:solidFill>
                          <a:schemeClr val="bg1"/>
                        </a:solidFill>
                        <a:effectLst/>
                        <a:latin typeface="Arial"/>
                        <a:ea typeface="Times New Roman"/>
                        <a:cs typeface="Times New Roman"/>
                      </a:endParaRPr>
                    </a:p>
                  </a:txBody>
                  <a:tcPr marL="68580" marR="68580" marT="0" marB="0" anchor="ctr">
                    <a:solidFill>
                      <a:schemeClr val="tx2">
                        <a:lumMod val="40000"/>
                        <a:lumOff val="60000"/>
                      </a:schemeClr>
                    </a:solidFill>
                  </a:tcPr>
                </a:tc>
                <a:tc>
                  <a:txBody>
                    <a:bodyPr/>
                    <a:lstStyle/>
                    <a:p>
                      <a:pPr algn="ctr">
                        <a:spcAft>
                          <a:spcPts val="0"/>
                        </a:spcAft>
                      </a:pP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a:effectLst/>
                          <a:latin typeface="+mn-lt"/>
                          <a:ea typeface="Times New Roman"/>
                          <a:cs typeface="Times New Roman"/>
                        </a:rPr>
                        <a:t> </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Cycling</a:t>
                      </a:r>
                    </a:p>
                    <a:p>
                      <a:pPr algn="ctr">
                        <a:spcAft>
                          <a:spcPts val="0"/>
                        </a:spcAft>
                      </a:pPr>
                      <a:r>
                        <a:rPr lang="en-GB" sz="1000" dirty="0">
                          <a:effectLst/>
                          <a:latin typeface="+mn-lt"/>
                          <a:ea typeface="Times New Roman"/>
                          <a:cs typeface="Times New Roman"/>
                        </a:rPr>
                        <a:t>(30</a:t>
                      </a:r>
                      <a:r>
                        <a:rPr lang="en-GB" sz="1000" baseline="0" dirty="0">
                          <a:effectLst/>
                          <a:latin typeface="+mn-lt"/>
                          <a:ea typeface="Times New Roman"/>
                          <a:cs typeface="Times New Roman"/>
                        </a:rPr>
                        <a:t> minutes)</a:t>
                      </a:r>
                      <a:r>
                        <a:rPr lang="en-GB" sz="1000" dirty="0">
                          <a:effectLst/>
                          <a:latin typeface="+mn-lt"/>
                          <a:ea typeface="Times New Roman"/>
                          <a:cs typeface="Times New Roman"/>
                        </a:rPr>
                        <a:t> </a:t>
                      </a:r>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pic>
        <p:nvPicPr>
          <p:cNvPr id="11"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64"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4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54930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 High Intensity</a:t>
            </a:r>
            <a:r>
              <a:rPr lang="en-US" altLang="ja-JP" sz="7200" b="1" dirty="0">
                <a:latin typeface="Calibri" pitchFamily="34" charset="0"/>
              </a:rPr>
              <a:t> </a:t>
            </a:r>
          </a:p>
          <a:p>
            <a:pPr algn="ctr"/>
            <a:r>
              <a:rPr lang="en-US" altLang="ja-JP" sz="7200" b="1" dirty="0">
                <a:latin typeface="Calibri" pitchFamily="34" charset="0"/>
              </a:rPr>
              <a:t>Exercises</a:t>
            </a:r>
            <a:endParaRPr lang="en-US" sz="7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70855" y="4221088"/>
            <a:ext cx="4572000" cy="738664"/>
          </a:xfrm>
          <a:prstGeom prst="rect">
            <a:avLst/>
          </a:prstGeom>
        </p:spPr>
        <p:txBody>
          <a:bodyPr>
            <a:spAutoFit/>
          </a:bodyPr>
          <a:lstStyle/>
          <a:p>
            <a:pPr algn="ctr"/>
            <a:r>
              <a:rPr lang="en-US" b="1" dirty="0">
                <a:latin typeface="Calibri" pitchFamily="34" charset="0"/>
              </a:rPr>
              <a:t>Referees and Specialist Assistant Referees</a:t>
            </a:r>
          </a:p>
          <a:p>
            <a:pPr algn="ctr"/>
            <a:r>
              <a:rPr lang="en-US" altLang="ja-JP" sz="1200" b="1" dirty="0">
                <a:latin typeface="Calibri" pitchFamily="34" charset="0"/>
              </a:rPr>
              <a:t>Pre-Season Training </a:t>
            </a:r>
            <a:r>
              <a:rPr lang="en-US" altLang="ja-JP" sz="1200" b="1" dirty="0" err="1">
                <a:latin typeface="Calibri" pitchFamily="34" charset="0"/>
              </a:rPr>
              <a:t>Programme</a:t>
            </a:r>
            <a:endParaRPr lang="en-US" altLang="ja-JP" sz="1200" b="1" dirty="0">
              <a:latin typeface="Calibri" pitchFamily="34" charset="0"/>
            </a:endParaRPr>
          </a:p>
          <a:p>
            <a:pPr algn="ctr"/>
            <a:r>
              <a:rPr lang="en-US" altLang="ja-JP" sz="1200" b="1" dirty="0">
                <a:latin typeface="Calibri" pitchFamily="34" charset="0"/>
              </a:rPr>
              <a:t>Elite Level</a:t>
            </a:r>
          </a:p>
        </p:txBody>
      </p:sp>
    </p:spTree>
    <p:extLst>
      <p:ext uri="{BB962C8B-B14F-4D97-AF65-F5344CB8AC3E}">
        <p14:creationId xmlns:p14="http://schemas.microsoft.com/office/powerpoint/2010/main" val="361950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2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4</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3 minutes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(4 minutes in total) </a:t>
            </a:r>
            <a:r>
              <a:rPr lang="en-US" sz="1400" dirty="0">
                <a:solidFill>
                  <a:schemeClr val="tx1"/>
                </a:solidFill>
                <a:latin typeface="+mj-lt"/>
              </a:rPr>
              <a:t>15 seconds </a:t>
            </a:r>
            <a:r>
              <a:rPr lang="en-US" sz="1400" dirty="0">
                <a:solidFill>
                  <a:schemeClr val="tx1"/>
                </a:solidFill>
              </a:rPr>
              <a:t>95% </a:t>
            </a:r>
            <a:r>
              <a:rPr lang="en-US" sz="1400" dirty="0" err="1">
                <a:solidFill>
                  <a:schemeClr val="tx1"/>
                </a:solidFill>
              </a:rPr>
              <a:t>SP</a:t>
            </a:r>
            <a:r>
              <a:rPr lang="en-US" sz="1400" baseline="-25000" dirty="0" err="1">
                <a:solidFill>
                  <a:schemeClr val="tx1"/>
                </a:solidFill>
              </a:rPr>
              <a:t>Max</a:t>
            </a:r>
            <a:r>
              <a:rPr lang="en-US" sz="1400" dirty="0">
                <a:solidFill>
                  <a:schemeClr val="tx1"/>
                </a:solidFill>
                <a:latin typeface="+mj-lt"/>
              </a:rPr>
              <a:t> – 15 seconds walk [x8] </a:t>
            </a:r>
          </a:p>
          <a:p>
            <a:pPr algn="just" eaLnBrk="1" hangingPunct="1">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95% Speed Max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 86-93% Heart Rate Max (</a:t>
            </a:r>
            <a:r>
              <a:rPr lang="en-US" sz="1400" dirty="0" err="1">
                <a:solidFill>
                  <a:schemeClr val="tx1"/>
                </a:solidFill>
              </a:rPr>
              <a:t>HR</a:t>
            </a:r>
            <a:r>
              <a:rPr lang="en-US" sz="1400" baseline="-25000" dirty="0" err="1">
                <a:solidFill>
                  <a:schemeClr val="tx1"/>
                </a:solidFill>
              </a:rPr>
              <a:t>Max</a:t>
            </a:r>
            <a:r>
              <a:rPr lang="en-US" sz="1400" dirty="0">
                <a:solidFill>
                  <a:schemeClr val="tx1"/>
                </a:solidFill>
              </a:rPr>
              <a:t> )</a:t>
            </a:r>
          </a:p>
          <a:p>
            <a:pPr algn="just" eaLnBrk="1" hangingPunct="1">
              <a:lnSpc>
                <a:spcPct val="120000"/>
              </a:lnSpc>
            </a:pPr>
            <a:r>
              <a:rPr lang="en-US" sz="1400" b="1" dirty="0">
                <a:solidFill>
                  <a:schemeClr val="tx1"/>
                </a:solidFill>
                <a:latin typeface="+mj-lt"/>
              </a:rPr>
              <a:t>Key Targets </a:t>
            </a:r>
            <a:r>
              <a:rPr lang="en-US" sz="1400" dirty="0">
                <a:solidFill>
                  <a:schemeClr val="tx1"/>
                </a:solidFill>
                <a:latin typeface="+mj-lt"/>
              </a:rPr>
              <a:t>= On the pitch, aim to cover at least penalty area to penalty area in 15 seconds. On a track, look to cover at least 90m in 15 seconds. 15 seconds following the run should be walking. After 4 minutes of the run has been completed, recover for 3 minutes.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Aerobic Endurance through Linear Running</a:t>
            </a:r>
          </a:p>
        </p:txBody>
      </p:sp>
      <p:sp>
        <p:nvSpPr>
          <p:cNvPr id="6" name="Oval 5"/>
          <p:cNvSpPr/>
          <p:nvPr/>
        </p:nvSpPr>
        <p:spPr>
          <a:xfrm>
            <a:off x="3635896" y="2727972"/>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880845" y="27329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73999" y="13036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630643" y="13036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 idx="1"/>
            <a:endCxn id="68" idx="5"/>
          </p:cNvCxnSpPr>
          <p:nvPr/>
        </p:nvCxnSpPr>
        <p:spPr>
          <a:xfrm flipH="1" flipV="1">
            <a:off x="996924" y="1426541"/>
            <a:ext cx="2660063" cy="13225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827584" y="1405620"/>
            <a:ext cx="0" cy="1421861"/>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endCxn id="69" idx="3"/>
          </p:cNvCxnSpPr>
          <p:nvPr/>
        </p:nvCxnSpPr>
        <p:spPr>
          <a:xfrm flipV="1">
            <a:off x="1024861" y="1426541"/>
            <a:ext cx="2626873" cy="137343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3795869" y="1398143"/>
            <a:ext cx="0" cy="142933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5868144" y="1060222"/>
            <a:ext cx="2018556" cy="420628"/>
          </a:xfrm>
          <a:prstGeom prst="rect">
            <a:avLst/>
          </a:prstGeom>
          <a:noFill/>
        </p:spPr>
        <p:txBody>
          <a:bodyPr wrap="square" rtlCol="0">
            <a:spAutoFit/>
          </a:bodyPr>
          <a:lstStyle/>
          <a:p>
            <a:r>
              <a:rPr lang="en-GB" sz="800" dirty="0">
                <a:solidFill>
                  <a:schemeClr val="bg1"/>
                </a:solidFill>
              </a:rPr>
              <a:t>      &gt;90m in 15 seconds at 95% </a:t>
            </a:r>
            <a:r>
              <a:rPr lang="en-GB" sz="800" dirty="0" err="1">
                <a:solidFill>
                  <a:schemeClr val="bg1"/>
                </a:solidFill>
              </a:rPr>
              <a:t>SP</a:t>
            </a:r>
            <a:r>
              <a:rPr lang="en-GB" sz="800" baseline="-25000" dirty="0" err="1">
                <a:solidFill>
                  <a:schemeClr val="bg1"/>
                </a:solidFill>
              </a:rPr>
              <a:t>Max</a:t>
            </a:r>
            <a:endParaRPr lang="en-GB" sz="800" baseline="-25000" dirty="0">
              <a:solidFill>
                <a:schemeClr val="bg1"/>
              </a:solidFill>
            </a:endParaRPr>
          </a:p>
          <a:p>
            <a:endParaRPr lang="en-GB" sz="800" baseline="-25000" dirty="0">
              <a:solidFill>
                <a:schemeClr val="bg1"/>
              </a:solidFill>
            </a:endParaRPr>
          </a:p>
          <a:p>
            <a:r>
              <a:rPr lang="en-GB" sz="800" baseline="-25000" dirty="0">
                <a:solidFill>
                  <a:schemeClr val="bg1"/>
                </a:solidFill>
              </a:rPr>
              <a:t> </a:t>
            </a:r>
            <a:r>
              <a:rPr lang="en-GB" sz="800" dirty="0">
                <a:solidFill>
                  <a:schemeClr val="bg1"/>
                </a:solidFill>
              </a:rPr>
              <a:t>  </a:t>
            </a:r>
            <a:r>
              <a:rPr lang="en-GB" sz="800" dirty="0">
                <a:solidFill>
                  <a:srgbClr val="FFFF00"/>
                </a:solidFill>
              </a:rPr>
              <a:t>15 seconds recovery walk then repeat</a:t>
            </a:r>
            <a:endParaRPr lang="en-GB" sz="800" baseline="-25000" dirty="0">
              <a:solidFill>
                <a:srgbClr val="FFFF00"/>
              </a:solidFill>
            </a:endParaRPr>
          </a:p>
        </p:txBody>
      </p:sp>
      <p:cxnSp>
        <p:nvCxnSpPr>
          <p:cNvPr id="24" name="Straight Connector 23"/>
          <p:cNvCxnSpPr/>
          <p:nvPr/>
        </p:nvCxnSpPr>
        <p:spPr>
          <a:xfrm flipH="1" flipV="1">
            <a:off x="7452320" y="1158086"/>
            <a:ext cx="434380" cy="562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781284" y="1158085"/>
            <a:ext cx="2880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072188" y="3173065"/>
            <a:ext cx="1028700" cy="352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5292080" y="1162050"/>
            <a:ext cx="480070" cy="318800"/>
          </a:xfrm>
          <a:custGeom>
            <a:avLst/>
            <a:gdLst>
              <a:gd name="connsiteX0" fmla="*/ 523875 w 523875"/>
              <a:gd name="connsiteY0" fmla="*/ 0 h 395288"/>
              <a:gd name="connsiteX1" fmla="*/ 195263 w 523875"/>
              <a:gd name="connsiteY1" fmla="*/ 223838 h 395288"/>
              <a:gd name="connsiteX2" fmla="*/ 0 w 523875"/>
              <a:gd name="connsiteY2" fmla="*/ 395288 h 395288"/>
              <a:gd name="connsiteX3" fmla="*/ 0 w 523875"/>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523875" h="395288">
                <a:moveTo>
                  <a:pt x="523875" y="0"/>
                </a:moveTo>
                <a:cubicBezTo>
                  <a:pt x="403225" y="78978"/>
                  <a:pt x="282575" y="157957"/>
                  <a:pt x="195263" y="223838"/>
                </a:cubicBezTo>
                <a:cubicBezTo>
                  <a:pt x="107950" y="289719"/>
                  <a:pt x="0" y="395288"/>
                  <a:pt x="0" y="395288"/>
                </a:cubicBezTo>
                <a:lnTo>
                  <a:pt x="0" y="395288"/>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994301" y="1547813"/>
            <a:ext cx="930999" cy="1625252"/>
          </a:xfrm>
          <a:custGeom>
            <a:avLst/>
            <a:gdLst>
              <a:gd name="connsiteX0" fmla="*/ 263499 w 1077887"/>
              <a:gd name="connsiteY0" fmla="*/ 0 h 1625252"/>
              <a:gd name="connsiteX1" fmla="*/ 44424 w 1077887"/>
              <a:gd name="connsiteY1" fmla="*/ 333375 h 1625252"/>
              <a:gd name="connsiteX2" fmla="*/ 1562 w 1077887"/>
              <a:gd name="connsiteY2" fmla="*/ 676275 h 1625252"/>
              <a:gd name="connsiteX3" fmla="*/ 72999 w 1077887"/>
              <a:gd name="connsiteY3" fmla="*/ 971550 h 1625252"/>
              <a:gd name="connsiteX4" fmla="*/ 234924 w 1077887"/>
              <a:gd name="connsiteY4" fmla="*/ 1200150 h 1625252"/>
              <a:gd name="connsiteX5" fmla="*/ 492099 w 1077887"/>
              <a:gd name="connsiteY5" fmla="*/ 1419225 h 1625252"/>
              <a:gd name="connsiteX6" fmla="*/ 915962 w 1077887"/>
              <a:gd name="connsiteY6" fmla="*/ 1600200 h 1625252"/>
              <a:gd name="connsiteX7" fmla="*/ 1077887 w 1077887"/>
              <a:gd name="connsiteY7" fmla="*/ 1619250 h 16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887" h="1625252">
                <a:moveTo>
                  <a:pt x="263499" y="0"/>
                </a:moveTo>
                <a:cubicBezTo>
                  <a:pt x="175789" y="110331"/>
                  <a:pt x="88080" y="220663"/>
                  <a:pt x="44424" y="333375"/>
                </a:cubicBezTo>
                <a:cubicBezTo>
                  <a:pt x="768" y="446087"/>
                  <a:pt x="-3201" y="569913"/>
                  <a:pt x="1562" y="676275"/>
                </a:cubicBezTo>
                <a:cubicBezTo>
                  <a:pt x="6324" y="782638"/>
                  <a:pt x="34105" y="884238"/>
                  <a:pt x="72999" y="971550"/>
                </a:cubicBezTo>
                <a:cubicBezTo>
                  <a:pt x="111893" y="1058862"/>
                  <a:pt x="165074" y="1125538"/>
                  <a:pt x="234924" y="1200150"/>
                </a:cubicBezTo>
                <a:cubicBezTo>
                  <a:pt x="304774" y="1274763"/>
                  <a:pt x="378593" y="1352550"/>
                  <a:pt x="492099" y="1419225"/>
                </a:cubicBezTo>
                <a:cubicBezTo>
                  <a:pt x="605605" y="1485900"/>
                  <a:pt x="818331" y="1566863"/>
                  <a:pt x="915962" y="1600200"/>
                </a:cubicBezTo>
                <a:cubicBezTo>
                  <a:pt x="1013593" y="1633538"/>
                  <a:pt x="1045740" y="1626394"/>
                  <a:pt x="1077887" y="16192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7100888" y="1614488"/>
            <a:ext cx="1484418" cy="1562100"/>
          </a:xfrm>
          <a:custGeom>
            <a:avLst/>
            <a:gdLst>
              <a:gd name="connsiteX0" fmla="*/ 0 w 1484418"/>
              <a:gd name="connsiteY0" fmla="*/ 1562100 h 1562100"/>
              <a:gd name="connsiteX1" fmla="*/ 628650 w 1484418"/>
              <a:gd name="connsiteY1" fmla="*/ 1533525 h 1562100"/>
              <a:gd name="connsiteX2" fmla="*/ 1181100 w 1484418"/>
              <a:gd name="connsiteY2" fmla="*/ 1266825 h 1562100"/>
              <a:gd name="connsiteX3" fmla="*/ 1452562 w 1484418"/>
              <a:gd name="connsiteY3" fmla="*/ 809625 h 1562100"/>
              <a:gd name="connsiteX4" fmla="*/ 1462087 w 1484418"/>
              <a:gd name="connsiteY4" fmla="*/ 347662 h 1562100"/>
              <a:gd name="connsiteX5" fmla="*/ 1300162 w 1484418"/>
              <a:gd name="connsiteY5" fmla="*/ 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418" h="1562100">
                <a:moveTo>
                  <a:pt x="0" y="1562100"/>
                </a:moveTo>
                <a:lnTo>
                  <a:pt x="628650" y="1533525"/>
                </a:lnTo>
                <a:cubicBezTo>
                  <a:pt x="825500" y="1484313"/>
                  <a:pt x="1043781" y="1387475"/>
                  <a:pt x="1181100" y="1266825"/>
                </a:cubicBezTo>
                <a:cubicBezTo>
                  <a:pt x="1318419" y="1146175"/>
                  <a:pt x="1405731" y="962819"/>
                  <a:pt x="1452562" y="809625"/>
                </a:cubicBezTo>
                <a:cubicBezTo>
                  <a:pt x="1499393" y="656431"/>
                  <a:pt x="1487487" y="482599"/>
                  <a:pt x="1462087" y="347662"/>
                </a:cubicBezTo>
                <a:cubicBezTo>
                  <a:pt x="1436687" y="212724"/>
                  <a:pt x="1368424" y="106362"/>
                  <a:pt x="130016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a:stCxn id="35" idx="5"/>
          </p:cNvCxnSpPr>
          <p:nvPr/>
        </p:nvCxnSpPr>
        <p:spPr>
          <a:xfrm flipH="1" flipV="1">
            <a:off x="7886700" y="1196752"/>
            <a:ext cx="514350" cy="417736"/>
          </a:xfrm>
          <a:prstGeom prst="straightConnector1">
            <a:avLst/>
          </a:prstGeom>
          <a:ln>
            <a:solidFill>
              <a:srgbClr val="FFFF00"/>
            </a:solidFill>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a:stCxn id="34" idx="7"/>
          </p:cNvCxnSpPr>
          <p:nvPr/>
        </p:nvCxnSpPr>
        <p:spPr>
          <a:xfrm>
            <a:off x="5925300" y="3167063"/>
            <a:ext cx="146888" cy="600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stCxn id="32" idx="2"/>
          </p:cNvCxnSpPr>
          <p:nvPr/>
        </p:nvCxnSpPr>
        <p:spPr>
          <a:xfrm flipH="1">
            <a:off x="5220072" y="1480850"/>
            <a:ext cx="72008" cy="669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35" idx="5"/>
          </p:cNvCxnSpPr>
          <p:nvPr/>
        </p:nvCxnSpPr>
        <p:spPr>
          <a:xfrm flipH="1" flipV="1">
            <a:off x="8401050" y="1614488"/>
            <a:ext cx="65695" cy="107635"/>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58" name="TextBox 57"/>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spTree>
    <p:extLst>
      <p:ext uri="{BB962C8B-B14F-4D97-AF65-F5344CB8AC3E}">
        <p14:creationId xmlns:p14="http://schemas.microsoft.com/office/powerpoint/2010/main" val="77535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54930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 Physical Preparation Plan for Pre-Season</a:t>
            </a: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07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2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15</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1 minute</a:t>
            </a:r>
          </a:p>
          <a:p>
            <a:pPr algn="just" eaLnBrk="1" hangingPunct="1">
              <a:lnSpc>
                <a:spcPct val="120000"/>
              </a:lnSpc>
            </a:pPr>
            <a:r>
              <a:rPr lang="en-US" sz="1400" b="1" dirty="0">
                <a:solidFill>
                  <a:schemeClr val="tx1"/>
                </a:solidFill>
                <a:latin typeface="+mj-lt"/>
              </a:rPr>
              <a:t>Individual set duration </a:t>
            </a:r>
            <a:r>
              <a:rPr lang="en-US" sz="1400" dirty="0">
                <a:solidFill>
                  <a:schemeClr val="tx1"/>
                </a:solidFill>
                <a:latin typeface="+mj-lt"/>
              </a:rPr>
              <a:t>= 1 ½ minutes</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latin typeface="+mj-lt"/>
              </a:rPr>
              <a:t>95% </a:t>
            </a:r>
            <a:r>
              <a:rPr lang="en-US" sz="1400" dirty="0" err="1">
                <a:solidFill>
                  <a:schemeClr val="tx1"/>
                </a:solidFill>
                <a:latin typeface="+mj-lt"/>
              </a:rPr>
              <a:t>SP</a:t>
            </a:r>
            <a:r>
              <a:rPr lang="en-US" sz="1400" baseline="-25000" dirty="0" err="1">
                <a:solidFill>
                  <a:schemeClr val="tx1"/>
                </a:solidFill>
                <a:latin typeface="+mj-lt"/>
              </a:rPr>
              <a:t>Max</a:t>
            </a:r>
            <a:r>
              <a:rPr lang="en-US" sz="1400" dirty="0">
                <a:solidFill>
                  <a:schemeClr val="tx1"/>
                </a:solidFill>
                <a:latin typeface="+mj-lt"/>
              </a:rPr>
              <a:t> / 86-93% </a:t>
            </a:r>
            <a:r>
              <a:rPr lang="en-US" sz="1400" dirty="0" err="1">
                <a:solidFill>
                  <a:schemeClr val="tx1"/>
                </a:solidFill>
              </a:rPr>
              <a:t>HR</a:t>
            </a:r>
            <a:r>
              <a:rPr lang="en-US" sz="1400" baseline="-25000" dirty="0" err="1">
                <a:solidFill>
                  <a:schemeClr val="tx1"/>
                </a:solidFill>
              </a:rPr>
              <a:t>Max</a:t>
            </a:r>
            <a:endParaRPr lang="en-US" sz="1400" dirty="0">
              <a:solidFill>
                <a:schemeClr val="tx1"/>
              </a:solidFill>
              <a:latin typeface="+mj-lt"/>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aim to cover at least a pitch in distance in </a:t>
            </a:r>
            <a:r>
              <a:rPr lang="en-US" sz="1400" dirty="0">
                <a:solidFill>
                  <a:schemeClr val="tx1"/>
                </a:solidFill>
              </a:rPr>
              <a:t>1 ½ minutes </a:t>
            </a:r>
            <a:r>
              <a:rPr lang="en-US" sz="1400" dirty="0">
                <a:solidFill>
                  <a:schemeClr val="tx1"/>
                </a:solidFill>
                <a:latin typeface="+mj-lt"/>
              </a:rPr>
              <a:t>. On a track look to cover at least 420m in </a:t>
            </a:r>
            <a:r>
              <a:rPr lang="en-US" sz="1400" dirty="0">
                <a:solidFill>
                  <a:schemeClr val="tx1"/>
                </a:solidFill>
              </a:rPr>
              <a:t>1 ½ minutes </a:t>
            </a:r>
            <a:r>
              <a:rPr lang="en-US" sz="1400" dirty="0">
                <a:solidFill>
                  <a:schemeClr val="tx1"/>
                </a:solidFill>
                <a:latin typeface="+mj-lt"/>
              </a:rPr>
              <a:t>. The 1 minute recovery after each set should be walking back to start position. SAR’s replace backwards running with sideways movements.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2</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Aerobic Endurance through Linear Running</a:t>
            </a:r>
          </a:p>
        </p:txBody>
      </p:sp>
      <p:sp>
        <p:nvSpPr>
          <p:cNvPr id="66" name="Oval 65"/>
          <p:cNvSpPr/>
          <p:nvPr/>
        </p:nvSpPr>
        <p:spPr>
          <a:xfrm>
            <a:off x="251819" y="32526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66" idx="6"/>
          </p:cNvCxnSpPr>
          <p:nvPr/>
        </p:nvCxnSpPr>
        <p:spPr>
          <a:xfrm flipV="1">
            <a:off x="395835" y="1357739"/>
            <a:ext cx="1727893" cy="1966923"/>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868144" y="1060222"/>
            <a:ext cx="2018556" cy="297517"/>
          </a:xfrm>
          <a:prstGeom prst="rect">
            <a:avLst/>
          </a:prstGeom>
          <a:noFill/>
        </p:spPr>
        <p:txBody>
          <a:bodyPr wrap="square" rtlCol="0">
            <a:spAutoFit/>
          </a:bodyPr>
          <a:lstStyle/>
          <a:p>
            <a:endParaRPr lang="en-GB" sz="800" baseline="-25000" dirty="0">
              <a:solidFill>
                <a:schemeClr val="bg1"/>
              </a:solidFill>
            </a:endParaRPr>
          </a:p>
          <a:p>
            <a:r>
              <a:rPr lang="en-GB" sz="800" baseline="-25000" dirty="0">
                <a:solidFill>
                  <a:schemeClr val="bg1"/>
                </a:solidFill>
              </a:rPr>
              <a:t> </a:t>
            </a:r>
            <a:r>
              <a:rPr lang="en-GB" sz="800" dirty="0">
                <a:solidFill>
                  <a:schemeClr val="bg1"/>
                </a:solidFill>
              </a:rPr>
              <a:t>  </a:t>
            </a:r>
            <a:endParaRPr lang="en-GB" sz="800" baseline="-25000" dirty="0">
              <a:solidFill>
                <a:srgbClr val="FFFF00"/>
              </a:solidFill>
            </a:endParaRPr>
          </a:p>
        </p:txBody>
      </p:sp>
      <p:cxnSp>
        <p:nvCxnSpPr>
          <p:cNvPr id="72" name="Straight Arrow Connector 71"/>
          <p:cNvCxnSpPr>
            <a:stCxn id="15420" idx="0"/>
          </p:cNvCxnSpPr>
          <p:nvPr/>
        </p:nvCxnSpPr>
        <p:spPr>
          <a:xfrm flipH="1" flipV="1">
            <a:off x="428217" y="920237"/>
            <a:ext cx="3904133" cy="234011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4" name="Oval 103"/>
          <p:cNvSpPr/>
          <p:nvPr/>
        </p:nvSpPr>
        <p:spPr>
          <a:xfrm>
            <a:off x="251819" y="83509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5033223" y="1175148"/>
            <a:ext cx="3596798" cy="1996975"/>
          </a:xfrm>
          <a:custGeom>
            <a:avLst/>
            <a:gdLst>
              <a:gd name="connsiteX0" fmla="*/ 715115 w 3596798"/>
              <a:gd name="connsiteY0" fmla="*/ 15477 h 1996975"/>
              <a:gd name="connsiteX1" fmla="*/ 362690 w 3596798"/>
              <a:gd name="connsiteY1" fmla="*/ 234552 h 1996975"/>
              <a:gd name="connsiteX2" fmla="*/ 110277 w 3596798"/>
              <a:gd name="connsiteY2" fmla="*/ 563165 h 1996975"/>
              <a:gd name="connsiteX3" fmla="*/ 740 w 3596798"/>
              <a:gd name="connsiteY3" fmla="*/ 996552 h 1996975"/>
              <a:gd name="connsiteX4" fmla="*/ 157902 w 3596798"/>
              <a:gd name="connsiteY4" fmla="*/ 1439465 h 1996975"/>
              <a:gd name="connsiteX5" fmla="*/ 567477 w 3596798"/>
              <a:gd name="connsiteY5" fmla="*/ 1825227 h 1996975"/>
              <a:gd name="connsiteX6" fmla="*/ 1229465 w 3596798"/>
              <a:gd name="connsiteY6" fmla="*/ 1977627 h 1996975"/>
              <a:gd name="connsiteX7" fmla="*/ 2472477 w 3596798"/>
              <a:gd name="connsiteY7" fmla="*/ 1977627 h 1996975"/>
              <a:gd name="connsiteX8" fmla="*/ 2982065 w 3596798"/>
              <a:gd name="connsiteY8" fmla="*/ 1820465 h 1996975"/>
              <a:gd name="connsiteX9" fmla="*/ 3258290 w 3596798"/>
              <a:gd name="connsiteY9" fmla="*/ 1629965 h 1996975"/>
              <a:gd name="connsiteX10" fmla="*/ 3539277 w 3596798"/>
              <a:gd name="connsiteY10" fmla="*/ 1268015 h 1996975"/>
              <a:gd name="connsiteX11" fmla="*/ 3582140 w 3596798"/>
              <a:gd name="connsiteY11" fmla="*/ 877490 h 1996975"/>
              <a:gd name="connsiteX12" fmla="*/ 3353540 w 3596798"/>
              <a:gd name="connsiteY12" fmla="*/ 363140 h 1996975"/>
              <a:gd name="connsiteX13" fmla="*/ 2939202 w 3596798"/>
              <a:gd name="connsiteY13" fmla="*/ 58340 h 1996975"/>
              <a:gd name="connsiteX14" fmla="*/ 2367702 w 3596798"/>
              <a:gd name="connsiteY14" fmla="*/ 5952 h 1996975"/>
              <a:gd name="connsiteX15" fmla="*/ 1124690 w 3596798"/>
              <a:gd name="connsiteY15" fmla="*/ 1190 h 1996975"/>
              <a:gd name="connsiteX16" fmla="*/ 1124690 w 3596798"/>
              <a:gd name="connsiteY16" fmla="*/ 1190 h 19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6798" h="1996975">
                <a:moveTo>
                  <a:pt x="715115" y="15477"/>
                </a:moveTo>
                <a:cubicBezTo>
                  <a:pt x="589305" y="79374"/>
                  <a:pt x="463496" y="143271"/>
                  <a:pt x="362690" y="234552"/>
                </a:cubicBezTo>
                <a:cubicBezTo>
                  <a:pt x="261884" y="325833"/>
                  <a:pt x="170602" y="436165"/>
                  <a:pt x="110277" y="563165"/>
                </a:cubicBezTo>
                <a:cubicBezTo>
                  <a:pt x="49952" y="690165"/>
                  <a:pt x="-7198" y="850502"/>
                  <a:pt x="740" y="996552"/>
                </a:cubicBezTo>
                <a:cubicBezTo>
                  <a:pt x="8677" y="1142602"/>
                  <a:pt x="63446" y="1301352"/>
                  <a:pt x="157902" y="1439465"/>
                </a:cubicBezTo>
                <a:cubicBezTo>
                  <a:pt x="252358" y="1577578"/>
                  <a:pt x="388883" y="1735533"/>
                  <a:pt x="567477" y="1825227"/>
                </a:cubicBezTo>
                <a:cubicBezTo>
                  <a:pt x="746071" y="1914921"/>
                  <a:pt x="911965" y="1952227"/>
                  <a:pt x="1229465" y="1977627"/>
                </a:cubicBezTo>
                <a:cubicBezTo>
                  <a:pt x="1546965" y="2003027"/>
                  <a:pt x="2180377" y="2003821"/>
                  <a:pt x="2472477" y="1977627"/>
                </a:cubicBezTo>
                <a:cubicBezTo>
                  <a:pt x="2764577" y="1951433"/>
                  <a:pt x="2851096" y="1878409"/>
                  <a:pt x="2982065" y="1820465"/>
                </a:cubicBezTo>
                <a:cubicBezTo>
                  <a:pt x="3113034" y="1762521"/>
                  <a:pt x="3165421" y="1722040"/>
                  <a:pt x="3258290" y="1629965"/>
                </a:cubicBezTo>
                <a:cubicBezTo>
                  <a:pt x="3351159" y="1537890"/>
                  <a:pt x="3485302" y="1393427"/>
                  <a:pt x="3539277" y="1268015"/>
                </a:cubicBezTo>
                <a:cubicBezTo>
                  <a:pt x="3593252" y="1142603"/>
                  <a:pt x="3613096" y="1028302"/>
                  <a:pt x="3582140" y="877490"/>
                </a:cubicBezTo>
                <a:cubicBezTo>
                  <a:pt x="3551184" y="726678"/>
                  <a:pt x="3460696" y="499665"/>
                  <a:pt x="3353540" y="363140"/>
                </a:cubicBezTo>
                <a:cubicBezTo>
                  <a:pt x="3246384" y="226615"/>
                  <a:pt x="3103508" y="117871"/>
                  <a:pt x="2939202" y="58340"/>
                </a:cubicBezTo>
                <a:cubicBezTo>
                  <a:pt x="2774896" y="-1191"/>
                  <a:pt x="2670121" y="15477"/>
                  <a:pt x="2367702" y="5952"/>
                </a:cubicBezTo>
                <a:cubicBezTo>
                  <a:pt x="2065283" y="-3573"/>
                  <a:pt x="1124690" y="1190"/>
                  <a:pt x="1124690" y="1190"/>
                </a:cubicBezTo>
                <a:lnTo>
                  <a:pt x="1124690" y="119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flipH="1">
            <a:off x="5364090" y="1170385"/>
            <a:ext cx="1080118" cy="12153"/>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50" name="TextBox 49"/>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cxnSp>
        <p:nvCxnSpPr>
          <p:cNvPr id="9" name="Straight Arrow Connector 8"/>
          <p:cNvCxnSpPr/>
          <p:nvPr/>
        </p:nvCxnSpPr>
        <p:spPr>
          <a:xfrm>
            <a:off x="2123728" y="1357739"/>
            <a:ext cx="203688" cy="40821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58" name="Straight Arrow Connector 57"/>
          <p:cNvCxnSpPr/>
          <p:nvPr/>
        </p:nvCxnSpPr>
        <p:spPr>
          <a:xfrm flipV="1">
            <a:off x="2346946" y="1357739"/>
            <a:ext cx="1355705" cy="4082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flipH="1">
            <a:off x="3275856" y="1357739"/>
            <a:ext cx="426795" cy="47202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2" name="Straight Arrow Connector 61"/>
          <p:cNvCxnSpPr/>
          <p:nvPr/>
        </p:nvCxnSpPr>
        <p:spPr>
          <a:xfrm>
            <a:off x="3257698" y="1837495"/>
            <a:ext cx="480311" cy="96746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a:off x="3711251" y="2804963"/>
            <a:ext cx="621100" cy="49104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0" name="Straight Arrow Connector 69"/>
          <p:cNvCxnSpPr>
            <a:endCxn id="66" idx="7"/>
          </p:cNvCxnSpPr>
          <p:nvPr/>
        </p:nvCxnSpPr>
        <p:spPr>
          <a:xfrm flipH="1">
            <a:off x="374744" y="900978"/>
            <a:ext cx="21091" cy="237276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73" name="Oval 72"/>
          <p:cNvSpPr/>
          <p:nvPr/>
        </p:nvSpPr>
        <p:spPr>
          <a:xfrm>
            <a:off x="2051720" y="1241032"/>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3639243" y="1273571"/>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185690" y="179108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3683749" y="27329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283968" y="324651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78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8</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2 minutes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3 minutes </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95%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 86-93% </a:t>
            </a:r>
            <a:r>
              <a:rPr lang="en-US" sz="1400" dirty="0" err="1">
                <a:solidFill>
                  <a:schemeClr val="tx1"/>
                </a:solidFill>
              </a:rPr>
              <a:t>HR</a:t>
            </a:r>
            <a:r>
              <a:rPr lang="en-US" sz="1400" baseline="-25000" dirty="0" err="1">
                <a:solidFill>
                  <a:schemeClr val="tx1"/>
                </a:solidFill>
              </a:rPr>
              <a:t>Max</a:t>
            </a:r>
            <a:endParaRPr lang="en-US" sz="1400" b="1" dirty="0">
              <a:solidFill>
                <a:schemeClr val="tx1"/>
              </a:solidFill>
              <a:latin typeface="+mj-lt"/>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a:t>
            </a:r>
            <a:r>
              <a:rPr lang="en-US" sz="1400" dirty="0">
                <a:solidFill>
                  <a:schemeClr val="tx1"/>
                </a:solidFill>
              </a:rPr>
              <a:t>On the pitch, aim to cover 2 circuits of the whole pitch exercises. On a track aim to cover 150m in 30 seconds on the high intensity run, and cover 120m of the multidirectional run in 30 seconds with 15 seconds of walking in between each.</a:t>
            </a:r>
            <a:endParaRPr lang="en-US" sz="1400" b="1" dirty="0">
              <a:solidFill>
                <a:schemeClr val="tx1"/>
              </a:solidFill>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3</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Aerobic Endurance through mix of Linear and Multi Directional Running</a:t>
            </a:r>
          </a:p>
        </p:txBody>
      </p:sp>
      <p:sp>
        <p:nvSpPr>
          <p:cNvPr id="68" name="Oval 67"/>
          <p:cNvSpPr/>
          <p:nvPr/>
        </p:nvSpPr>
        <p:spPr>
          <a:xfrm>
            <a:off x="611560" y="9807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923928" y="9807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flipV="1">
            <a:off x="2676949" y="2082818"/>
            <a:ext cx="1246980" cy="105815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endCxn id="69" idx="3"/>
          </p:cNvCxnSpPr>
          <p:nvPr/>
        </p:nvCxnSpPr>
        <p:spPr>
          <a:xfrm flipV="1">
            <a:off x="3702651" y="1103653"/>
            <a:ext cx="242368" cy="707194"/>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endCxn id="15407" idx="0"/>
          </p:cNvCxnSpPr>
          <p:nvPr/>
        </p:nvCxnSpPr>
        <p:spPr>
          <a:xfrm>
            <a:off x="755578" y="1052736"/>
            <a:ext cx="1572174" cy="71321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a:endCxn id="15413" idx="6"/>
          </p:cNvCxnSpPr>
          <p:nvPr/>
        </p:nvCxnSpPr>
        <p:spPr>
          <a:xfrm flipV="1">
            <a:off x="718665" y="2090293"/>
            <a:ext cx="43595" cy="1020587"/>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a:endCxn id="15416" idx="3"/>
          </p:cNvCxnSpPr>
          <p:nvPr/>
        </p:nvCxnSpPr>
        <p:spPr>
          <a:xfrm flipH="1">
            <a:off x="3926011" y="1125485"/>
            <a:ext cx="69925" cy="97741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V="1">
            <a:off x="2327416" y="1135566"/>
            <a:ext cx="0" cy="614106"/>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flipV="1">
            <a:off x="1092263" y="2112812"/>
            <a:ext cx="1216295" cy="106884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endCxn id="6" idx="6"/>
          </p:cNvCxnSpPr>
          <p:nvPr/>
        </p:nvCxnSpPr>
        <p:spPr>
          <a:xfrm>
            <a:off x="3926348" y="2101045"/>
            <a:ext cx="163160" cy="1039923"/>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endCxn id="66" idx="6"/>
          </p:cNvCxnSpPr>
          <p:nvPr/>
        </p:nvCxnSpPr>
        <p:spPr>
          <a:xfrm flipH="1">
            <a:off x="782019" y="2138363"/>
            <a:ext cx="361529" cy="1002605"/>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2" name="Straight Arrow Connector 91"/>
          <p:cNvCxnSpPr/>
          <p:nvPr/>
        </p:nvCxnSpPr>
        <p:spPr>
          <a:xfrm>
            <a:off x="2355094" y="1159033"/>
            <a:ext cx="1347557" cy="670726"/>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flipH="1">
            <a:off x="5796136" y="1196752"/>
            <a:ext cx="21602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 name="Freeform 50"/>
          <p:cNvSpPr/>
          <p:nvPr/>
        </p:nvSpPr>
        <p:spPr>
          <a:xfrm>
            <a:off x="5051602" y="1195388"/>
            <a:ext cx="768173" cy="1662112"/>
          </a:xfrm>
          <a:custGeom>
            <a:avLst/>
            <a:gdLst>
              <a:gd name="connsiteX0" fmla="*/ 768173 w 768173"/>
              <a:gd name="connsiteY0" fmla="*/ 0 h 1662112"/>
              <a:gd name="connsiteX1" fmla="*/ 534811 w 768173"/>
              <a:gd name="connsiteY1" fmla="*/ 85725 h 1662112"/>
              <a:gd name="connsiteX2" fmla="*/ 168098 w 768173"/>
              <a:gd name="connsiteY2" fmla="*/ 428625 h 1662112"/>
              <a:gd name="connsiteX3" fmla="*/ 10936 w 768173"/>
              <a:gd name="connsiteY3" fmla="*/ 809625 h 1662112"/>
              <a:gd name="connsiteX4" fmla="*/ 29986 w 768173"/>
              <a:gd name="connsiteY4" fmla="*/ 1243012 h 1662112"/>
              <a:gd name="connsiteX5" fmla="*/ 163336 w 768173"/>
              <a:gd name="connsiteY5" fmla="*/ 1500187 h 1662112"/>
              <a:gd name="connsiteX6" fmla="*/ 301448 w 768173"/>
              <a:gd name="connsiteY6" fmla="*/ 1662112 h 16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173" h="1662112">
                <a:moveTo>
                  <a:pt x="768173" y="0"/>
                </a:moveTo>
                <a:cubicBezTo>
                  <a:pt x="701498" y="7144"/>
                  <a:pt x="634823" y="14288"/>
                  <a:pt x="534811" y="85725"/>
                </a:cubicBezTo>
                <a:cubicBezTo>
                  <a:pt x="434799" y="157162"/>
                  <a:pt x="255410" y="307975"/>
                  <a:pt x="168098" y="428625"/>
                </a:cubicBezTo>
                <a:cubicBezTo>
                  <a:pt x="80785" y="549275"/>
                  <a:pt x="33955" y="673894"/>
                  <a:pt x="10936" y="809625"/>
                </a:cubicBezTo>
                <a:cubicBezTo>
                  <a:pt x="-12083" y="945356"/>
                  <a:pt x="4586" y="1127918"/>
                  <a:pt x="29986" y="1243012"/>
                </a:cubicBezTo>
                <a:cubicBezTo>
                  <a:pt x="55386" y="1358106"/>
                  <a:pt x="118092" y="1430337"/>
                  <a:pt x="163336" y="1500187"/>
                </a:cubicBezTo>
                <a:cubicBezTo>
                  <a:pt x="208580" y="1570037"/>
                  <a:pt x="255014" y="1616074"/>
                  <a:pt x="301448" y="16621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Arrow Connector 52"/>
          <p:cNvCxnSpPr>
            <a:stCxn id="51" idx="6"/>
          </p:cNvCxnSpPr>
          <p:nvPr/>
        </p:nvCxnSpPr>
        <p:spPr>
          <a:xfrm>
            <a:off x="5353050" y="2857500"/>
            <a:ext cx="82638" cy="78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435688" y="2936324"/>
            <a:ext cx="648480" cy="204644"/>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08" name="Straight Arrow Connector 107"/>
          <p:cNvCxnSpPr/>
          <p:nvPr/>
        </p:nvCxnSpPr>
        <p:spPr>
          <a:xfrm flipV="1">
            <a:off x="6079405" y="3038646"/>
            <a:ext cx="1156891" cy="105139"/>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10" name="Straight Arrow Connector 109"/>
          <p:cNvCxnSpPr/>
          <p:nvPr/>
        </p:nvCxnSpPr>
        <p:spPr>
          <a:xfrm>
            <a:off x="7240982" y="3038646"/>
            <a:ext cx="0" cy="286016"/>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14" name="Straight Arrow Connector 113"/>
          <p:cNvCxnSpPr/>
          <p:nvPr/>
        </p:nvCxnSpPr>
        <p:spPr>
          <a:xfrm flipV="1">
            <a:off x="7236296" y="2935698"/>
            <a:ext cx="650404" cy="378016"/>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16" name="Straight Arrow Connector 115"/>
          <p:cNvCxnSpPr/>
          <p:nvPr/>
        </p:nvCxnSpPr>
        <p:spPr>
          <a:xfrm flipH="1">
            <a:off x="7883822" y="2928958"/>
            <a:ext cx="674" cy="32433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V="1">
            <a:off x="7886700" y="2609796"/>
            <a:ext cx="429716" cy="622534"/>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20" name="Straight Arrow Connector 119"/>
          <p:cNvCxnSpPr/>
          <p:nvPr/>
        </p:nvCxnSpPr>
        <p:spPr>
          <a:xfrm>
            <a:off x="8318398" y="2571484"/>
            <a:ext cx="0" cy="42546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22" name="Straight Arrow Connector 121"/>
          <p:cNvCxnSpPr/>
          <p:nvPr/>
        </p:nvCxnSpPr>
        <p:spPr>
          <a:xfrm flipH="1" flipV="1">
            <a:off x="7956376" y="1196752"/>
            <a:ext cx="504056" cy="504056"/>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81" name="Freeform 80"/>
          <p:cNvSpPr/>
          <p:nvPr/>
        </p:nvSpPr>
        <p:spPr>
          <a:xfrm>
            <a:off x="8329613" y="1776413"/>
            <a:ext cx="260037" cy="1214437"/>
          </a:xfrm>
          <a:custGeom>
            <a:avLst/>
            <a:gdLst>
              <a:gd name="connsiteX0" fmla="*/ 0 w 260037"/>
              <a:gd name="connsiteY0" fmla="*/ 1214437 h 1214437"/>
              <a:gd name="connsiteX1" fmla="*/ 238125 w 260037"/>
              <a:gd name="connsiteY1" fmla="*/ 638175 h 1214437"/>
              <a:gd name="connsiteX2" fmla="*/ 242887 w 260037"/>
              <a:gd name="connsiteY2" fmla="*/ 223837 h 1214437"/>
              <a:gd name="connsiteX3" fmla="*/ 180975 w 260037"/>
              <a:gd name="connsiteY3" fmla="*/ 0 h 1214437"/>
            </a:gdLst>
            <a:ahLst/>
            <a:cxnLst>
              <a:cxn ang="0">
                <a:pos x="connsiteX0" y="connsiteY0"/>
              </a:cxn>
              <a:cxn ang="0">
                <a:pos x="connsiteX1" y="connsiteY1"/>
              </a:cxn>
              <a:cxn ang="0">
                <a:pos x="connsiteX2" y="connsiteY2"/>
              </a:cxn>
              <a:cxn ang="0">
                <a:pos x="connsiteX3" y="connsiteY3"/>
              </a:cxn>
            </a:cxnLst>
            <a:rect l="l" t="t" r="r" b="b"/>
            <a:pathLst>
              <a:path w="260037" h="1214437">
                <a:moveTo>
                  <a:pt x="0" y="1214437"/>
                </a:moveTo>
                <a:cubicBezTo>
                  <a:pt x="98822" y="1008856"/>
                  <a:pt x="197644" y="803275"/>
                  <a:pt x="238125" y="638175"/>
                </a:cubicBezTo>
                <a:cubicBezTo>
                  <a:pt x="278606" y="473075"/>
                  <a:pt x="252412" y="330199"/>
                  <a:pt x="242887" y="223837"/>
                </a:cubicBezTo>
                <a:cubicBezTo>
                  <a:pt x="233362" y="117475"/>
                  <a:pt x="207168" y="58737"/>
                  <a:pt x="180975" y="0"/>
                </a:cubicBezTo>
              </a:path>
            </a:pathLst>
          </a:custGeom>
          <a:no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p:cNvCxnSpPr>
            <a:stCxn id="81" idx="3"/>
          </p:cNvCxnSpPr>
          <p:nvPr/>
        </p:nvCxnSpPr>
        <p:spPr>
          <a:xfrm flipH="1" flipV="1">
            <a:off x="8459631" y="1700808"/>
            <a:ext cx="50957" cy="75605"/>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sp>
        <p:nvSpPr>
          <p:cNvPr id="82" name="Oval 81"/>
          <p:cNvSpPr/>
          <p:nvPr/>
        </p:nvSpPr>
        <p:spPr>
          <a:xfrm>
            <a:off x="2261669" y="99155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38003" y="306896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945492" y="306896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Arrow Connector 98"/>
          <p:cNvCxnSpPr/>
          <p:nvPr/>
        </p:nvCxnSpPr>
        <p:spPr>
          <a:xfrm flipH="1" flipV="1">
            <a:off x="683568" y="1135566"/>
            <a:ext cx="56894" cy="96455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sp>
        <p:nvSpPr>
          <p:cNvPr id="101" name="Oval 100"/>
          <p:cNvSpPr/>
          <p:nvPr/>
        </p:nvSpPr>
        <p:spPr>
          <a:xfrm>
            <a:off x="2236550" y="311088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704320" y="201081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3851349" y="206635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2248107" y="168574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630643" y="178229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1071540" y="204357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Arrow Connector 108"/>
          <p:cNvCxnSpPr>
            <a:stCxn id="102" idx="2"/>
            <a:endCxn id="101" idx="7"/>
          </p:cNvCxnSpPr>
          <p:nvPr/>
        </p:nvCxnSpPr>
        <p:spPr>
          <a:xfrm flipH="1">
            <a:off x="2359475" y="2131227"/>
            <a:ext cx="316537" cy="100074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2" name="Oval 101"/>
          <p:cNvSpPr/>
          <p:nvPr/>
        </p:nvSpPr>
        <p:spPr>
          <a:xfrm>
            <a:off x="2676012" y="2059219"/>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78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10</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1 ½ minutes</a:t>
            </a:r>
          </a:p>
          <a:p>
            <a:pPr algn="just" eaLnBrk="1" hangingPunct="1">
              <a:lnSpc>
                <a:spcPct val="120000"/>
              </a:lnSpc>
            </a:pPr>
            <a:r>
              <a:rPr lang="en-US" sz="1400" b="1" dirty="0">
                <a:solidFill>
                  <a:schemeClr val="tx1"/>
                </a:solidFill>
                <a:latin typeface="+mj-lt"/>
              </a:rPr>
              <a:t>Individual set components</a:t>
            </a:r>
            <a:r>
              <a:rPr lang="en-US" sz="1400" dirty="0">
                <a:solidFill>
                  <a:schemeClr val="tx1"/>
                </a:solidFill>
                <a:latin typeface="+mj-lt"/>
              </a:rPr>
              <a:t>= 2 minutes completing one full pitch circuit / track circuit</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95%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 86-93% </a:t>
            </a:r>
            <a:r>
              <a:rPr lang="en-US" sz="1400" dirty="0" err="1">
                <a:solidFill>
                  <a:schemeClr val="tx1"/>
                </a:solidFill>
              </a:rPr>
              <a:t>HR</a:t>
            </a:r>
            <a:r>
              <a:rPr lang="en-US" sz="1400" baseline="-25000" dirty="0" err="1">
                <a:solidFill>
                  <a:schemeClr val="tx1"/>
                </a:solidFill>
              </a:rPr>
              <a:t>Max</a:t>
            </a:r>
            <a:endParaRPr lang="en-US" sz="1400" b="1" dirty="0">
              <a:solidFill>
                <a:schemeClr val="tx1"/>
              </a:solidFill>
              <a:latin typeface="+mj-lt"/>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aim to cover at least one full pitch circuit in 2 minutes and repeat this for every set. On a track look to cover at least 400m track circuit in 2 minutes and repeat this level for every set. After each set walk for </a:t>
            </a:r>
            <a:r>
              <a:rPr lang="en-US" sz="1400" dirty="0">
                <a:solidFill>
                  <a:schemeClr val="tx1"/>
                </a:solidFill>
              </a:rPr>
              <a:t>1 ½ minutes.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4</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Aerobic Endurance through Multi Directional Running</a:t>
            </a:r>
          </a:p>
        </p:txBody>
      </p:sp>
      <p:cxnSp>
        <p:nvCxnSpPr>
          <p:cNvPr id="8" name="Straight Arrow Connector 7"/>
          <p:cNvCxnSpPr>
            <a:stCxn id="66" idx="7"/>
          </p:cNvCxnSpPr>
          <p:nvPr/>
        </p:nvCxnSpPr>
        <p:spPr>
          <a:xfrm flipV="1">
            <a:off x="452581" y="1365935"/>
            <a:ext cx="464915" cy="1859021"/>
          </a:xfrm>
          <a:prstGeom prst="straightConnector1">
            <a:avLst/>
          </a:prstGeom>
          <a:ln>
            <a:solidFill>
              <a:srgbClr val="FB6E05"/>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952853" y="1375624"/>
            <a:ext cx="139410" cy="737188"/>
          </a:xfrm>
          <a:prstGeom prst="straightConnector1">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sp>
        <p:nvSpPr>
          <p:cNvPr id="58" name="TextBox 57"/>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cxnSp>
        <p:nvCxnSpPr>
          <p:cNvPr id="86" name="Straight Arrow Connector 85"/>
          <p:cNvCxnSpPr/>
          <p:nvPr/>
        </p:nvCxnSpPr>
        <p:spPr>
          <a:xfrm>
            <a:off x="2327416" y="902409"/>
            <a:ext cx="673" cy="525583"/>
          </a:xfrm>
          <a:prstGeom prst="straightConnector1">
            <a:avLst/>
          </a:prstGeom>
          <a:ln>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105" name="Straight Arrow Connector 104"/>
          <p:cNvCxnSpPr>
            <a:endCxn id="15405" idx="0"/>
          </p:cNvCxnSpPr>
          <p:nvPr/>
        </p:nvCxnSpPr>
        <p:spPr>
          <a:xfrm flipV="1">
            <a:off x="1144047" y="884582"/>
            <a:ext cx="1183369" cy="1206025"/>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100763" y="3033654"/>
            <a:ext cx="199429" cy="104834"/>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10" name="Straight Arrow Connector 109"/>
          <p:cNvCxnSpPr/>
          <p:nvPr/>
        </p:nvCxnSpPr>
        <p:spPr>
          <a:xfrm>
            <a:off x="6300192" y="3033654"/>
            <a:ext cx="76200" cy="29100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13" name="Straight Arrow Connector 112"/>
          <p:cNvCxnSpPr/>
          <p:nvPr/>
        </p:nvCxnSpPr>
        <p:spPr>
          <a:xfrm flipV="1">
            <a:off x="6361509" y="3033654"/>
            <a:ext cx="199429" cy="279112"/>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115" name="Straight Arrow Connector 114"/>
          <p:cNvCxnSpPr>
            <a:endCxn id="1026" idx="2"/>
          </p:cNvCxnSpPr>
          <p:nvPr/>
        </p:nvCxnSpPr>
        <p:spPr>
          <a:xfrm>
            <a:off x="6560938" y="3033625"/>
            <a:ext cx="250578" cy="291037"/>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117" name="Straight Arrow Connector 116"/>
          <p:cNvCxnSpPr/>
          <p:nvPr/>
        </p:nvCxnSpPr>
        <p:spPr>
          <a:xfrm flipV="1">
            <a:off x="6811863" y="3033654"/>
            <a:ext cx="1432545" cy="28487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20" name="Straight Arrow Connector 119"/>
          <p:cNvCxnSpPr/>
          <p:nvPr/>
        </p:nvCxnSpPr>
        <p:spPr>
          <a:xfrm flipH="1" flipV="1">
            <a:off x="7956376" y="2892027"/>
            <a:ext cx="288033" cy="141599"/>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123" name="Straight Arrow Connector 122"/>
          <p:cNvCxnSpPr/>
          <p:nvPr/>
        </p:nvCxnSpPr>
        <p:spPr>
          <a:xfrm flipV="1">
            <a:off x="7956376" y="2404862"/>
            <a:ext cx="768524" cy="487166"/>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26" name="Straight Arrow Connector 125"/>
          <p:cNvCxnSpPr/>
          <p:nvPr/>
        </p:nvCxnSpPr>
        <p:spPr>
          <a:xfrm flipH="1" flipV="1">
            <a:off x="8460432" y="2220091"/>
            <a:ext cx="264468" cy="14970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29" name="Straight Arrow Connector 128"/>
          <p:cNvCxnSpPr/>
          <p:nvPr/>
        </p:nvCxnSpPr>
        <p:spPr>
          <a:xfrm flipV="1">
            <a:off x="8460432" y="1928124"/>
            <a:ext cx="264468" cy="27719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31" name="Straight Arrow Connector 130"/>
          <p:cNvCxnSpPr/>
          <p:nvPr/>
        </p:nvCxnSpPr>
        <p:spPr>
          <a:xfrm flipH="1" flipV="1">
            <a:off x="8244409" y="1600081"/>
            <a:ext cx="480491" cy="328044"/>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34" name="Straight Arrow Connector 133"/>
          <p:cNvCxnSpPr/>
          <p:nvPr/>
        </p:nvCxnSpPr>
        <p:spPr>
          <a:xfrm flipH="1" flipV="1">
            <a:off x="8172400" y="1255931"/>
            <a:ext cx="80393" cy="344122"/>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136" name="Straight Arrow Connector 135"/>
          <p:cNvCxnSpPr/>
          <p:nvPr/>
        </p:nvCxnSpPr>
        <p:spPr>
          <a:xfrm flipH="1" flipV="1">
            <a:off x="6948264" y="1052736"/>
            <a:ext cx="1224137" cy="216573"/>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38" name="Straight Arrow Connector 137"/>
          <p:cNvCxnSpPr/>
          <p:nvPr/>
        </p:nvCxnSpPr>
        <p:spPr>
          <a:xfrm>
            <a:off x="6948265" y="1052737"/>
            <a:ext cx="504055" cy="192777"/>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40" name="Straight Arrow Connector 139"/>
          <p:cNvCxnSpPr/>
          <p:nvPr/>
        </p:nvCxnSpPr>
        <p:spPr>
          <a:xfrm flipH="1" flipV="1">
            <a:off x="6183287" y="1052737"/>
            <a:ext cx="1224138" cy="19435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42" name="Straight Arrow Connector 141"/>
          <p:cNvCxnSpPr/>
          <p:nvPr/>
        </p:nvCxnSpPr>
        <p:spPr>
          <a:xfrm>
            <a:off x="6182172" y="1052737"/>
            <a:ext cx="504055" cy="192777"/>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44" name="Straight Arrow Connector 143"/>
          <p:cNvCxnSpPr/>
          <p:nvPr/>
        </p:nvCxnSpPr>
        <p:spPr>
          <a:xfrm flipH="1" flipV="1">
            <a:off x="5652120" y="1241985"/>
            <a:ext cx="1034108" cy="1"/>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92" name="Straight Arrow Connector 91"/>
          <p:cNvCxnSpPr/>
          <p:nvPr/>
        </p:nvCxnSpPr>
        <p:spPr>
          <a:xfrm flipH="1">
            <a:off x="5148064" y="1247087"/>
            <a:ext cx="504056" cy="237697"/>
          </a:xfrm>
          <a:prstGeom prst="straightConnector1">
            <a:avLst/>
          </a:prstGeom>
          <a:ln>
            <a:solidFill>
              <a:srgbClr val="7030A0"/>
            </a:solidFill>
            <a:tailEnd type="arrow"/>
          </a:ln>
        </p:spPr>
        <p:style>
          <a:lnRef idx="2">
            <a:schemeClr val="accent4"/>
          </a:lnRef>
          <a:fillRef idx="0">
            <a:schemeClr val="accent4"/>
          </a:fillRef>
          <a:effectRef idx="1">
            <a:schemeClr val="accent4"/>
          </a:effectRef>
          <a:fontRef idx="minor">
            <a:schemeClr val="tx1"/>
          </a:fontRef>
        </p:style>
      </p:cxnSp>
      <p:sp>
        <p:nvSpPr>
          <p:cNvPr id="94" name="Freeform 93"/>
          <p:cNvSpPr/>
          <p:nvPr/>
        </p:nvSpPr>
        <p:spPr>
          <a:xfrm>
            <a:off x="4881031" y="1504950"/>
            <a:ext cx="1162582" cy="1637928"/>
          </a:xfrm>
          <a:custGeom>
            <a:avLst/>
            <a:gdLst>
              <a:gd name="connsiteX0" fmla="*/ 271994 w 1162582"/>
              <a:gd name="connsiteY0" fmla="*/ 0 h 1637928"/>
              <a:gd name="connsiteX1" fmla="*/ 76732 w 1162582"/>
              <a:gd name="connsiteY1" fmla="*/ 314325 h 1637928"/>
              <a:gd name="connsiteX2" fmla="*/ 532 w 1162582"/>
              <a:gd name="connsiteY2" fmla="*/ 700088 h 1637928"/>
              <a:gd name="connsiteX3" fmla="*/ 62444 w 1162582"/>
              <a:gd name="connsiteY3" fmla="*/ 1033463 h 1637928"/>
              <a:gd name="connsiteX4" fmla="*/ 367244 w 1162582"/>
              <a:gd name="connsiteY4" fmla="*/ 1443038 h 1637928"/>
              <a:gd name="connsiteX5" fmla="*/ 657757 w 1162582"/>
              <a:gd name="connsiteY5" fmla="*/ 1633538 h 1637928"/>
              <a:gd name="connsiteX6" fmla="*/ 762532 w 1162582"/>
              <a:gd name="connsiteY6" fmla="*/ 1562100 h 1637928"/>
              <a:gd name="connsiteX7" fmla="*/ 519644 w 1162582"/>
              <a:gd name="connsiteY7" fmla="*/ 1395413 h 1637928"/>
              <a:gd name="connsiteX8" fmla="*/ 281519 w 1162582"/>
              <a:gd name="connsiteY8" fmla="*/ 1147763 h 1637928"/>
              <a:gd name="connsiteX9" fmla="*/ 114832 w 1162582"/>
              <a:gd name="connsiteY9" fmla="*/ 800100 h 1637928"/>
              <a:gd name="connsiteX10" fmla="*/ 143407 w 1162582"/>
              <a:gd name="connsiteY10" fmla="*/ 466725 h 1637928"/>
              <a:gd name="connsiteX11" fmla="*/ 238657 w 1162582"/>
              <a:gd name="connsiteY11" fmla="*/ 242888 h 1637928"/>
              <a:gd name="connsiteX12" fmla="*/ 343432 w 1162582"/>
              <a:gd name="connsiteY12" fmla="*/ 80963 h 1637928"/>
              <a:gd name="connsiteX13" fmla="*/ 410107 w 1162582"/>
              <a:gd name="connsiteY13" fmla="*/ 95250 h 1637928"/>
              <a:gd name="connsiteX14" fmla="*/ 372007 w 1162582"/>
              <a:gd name="connsiteY14" fmla="*/ 214313 h 1637928"/>
              <a:gd name="connsiteX15" fmla="*/ 271994 w 1162582"/>
              <a:gd name="connsiteY15" fmla="*/ 400050 h 1637928"/>
              <a:gd name="connsiteX16" fmla="*/ 243419 w 1162582"/>
              <a:gd name="connsiteY16" fmla="*/ 619125 h 1637928"/>
              <a:gd name="connsiteX17" fmla="*/ 233894 w 1162582"/>
              <a:gd name="connsiteY17" fmla="*/ 738188 h 1637928"/>
              <a:gd name="connsiteX18" fmla="*/ 319619 w 1162582"/>
              <a:gd name="connsiteY18" fmla="*/ 1004888 h 1637928"/>
              <a:gd name="connsiteX19" fmla="*/ 514882 w 1162582"/>
              <a:gd name="connsiteY19" fmla="*/ 1257300 h 1637928"/>
              <a:gd name="connsiteX20" fmla="*/ 776819 w 1162582"/>
              <a:gd name="connsiteY20" fmla="*/ 1433513 h 1637928"/>
              <a:gd name="connsiteX21" fmla="*/ 957794 w 1162582"/>
              <a:gd name="connsiteY21" fmla="*/ 1528763 h 1637928"/>
              <a:gd name="connsiteX22" fmla="*/ 1162582 w 1162582"/>
              <a:gd name="connsiteY22" fmla="*/ 1614488 h 163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2582" h="1637928">
                <a:moveTo>
                  <a:pt x="271994" y="0"/>
                </a:moveTo>
                <a:cubicBezTo>
                  <a:pt x="196985" y="98822"/>
                  <a:pt x="121976" y="197644"/>
                  <a:pt x="76732" y="314325"/>
                </a:cubicBezTo>
                <a:cubicBezTo>
                  <a:pt x="31488" y="431006"/>
                  <a:pt x="2913" y="580232"/>
                  <a:pt x="532" y="700088"/>
                </a:cubicBezTo>
                <a:cubicBezTo>
                  <a:pt x="-1849" y="819944"/>
                  <a:pt x="1325" y="909638"/>
                  <a:pt x="62444" y="1033463"/>
                </a:cubicBezTo>
                <a:cubicBezTo>
                  <a:pt x="123563" y="1157288"/>
                  <a:pt x="268025" y="1343025"/>
                  <a:pt x="367244" y="1443038"/>
                </a:cubicBezTo>
                <a:cubicBezTo>
                  <a:pt x="466463" y="1543051"/>
                  <a:pt x="591876" y="1613694"/>
                  <a:pt x="657757" y="1633538"/>
                </a:cubicBezTo>
                <a:cubicBezTo>
                  <a:pt x="723638" y="1653382"/>
                  <a:pt x="785551" y="1601787"/>
                  <a:pt x="762532" y="1562100"/>
                </a:cubicBezTo>
                <a:cubicBezTo>
                  <a:pt x="739513" y="1522413"/>
                  <a:pt x="599813" y="1464469"/>
                  <a:pt x="519644" y="1395413"/>
                </a:cubicBezTo>
                <a:cubicBezTo>
                  <a:pt x="439475" y="1326357"/>
                  <a:pt x="348988" y="1246982"/>
                  <a:pt x="281519" y="1147763"/>
                </a:cubicBezTo>
                <a:cubicBezTo>
                  <a:pt x="214050" y="1048544"/>
                  <a:pt x="137851" y="913606"/>
                  <a:pt x="114832" y="800100"/>
                </a:cubicBezTo>
                <a:cubicBezTo>
                  <a:pt x="91813" y="686594"/>
                  <a:pt x="122769" y="559594"/>
                  <a:pt x="143407" y="466725"/>
                </a:cubicBezTo>
                <a:cubicBezTo>
                  <a:pt x="164045" y="373856"/>
                  <a:pt x="205320" y="307182"/>
                  <a:pt x="238657" y="242888"/>
                </a:cubicBezTo>
                <a:cubicBezTo>
                  <a:pt x="271994" y="178594"/>
                  <a:pt x="314857" y="105569"/>
                  <a:pt x="343432" y="80963"/>
                </a:cubicBezTo>
                <a:cubicBezTo>
                  <a:pt x="372007" y="56357"/>
                  <a:pt x="405345" y="73025"/>
                  <a:pt x="410107" y="95250"/>
                </a:cubicBezTo>
                <a:cubicBezTo>
                  <a:pt x="414870" y="117475"/>
                  <a:pt x="395026" y="163513"/>
                  <a:pt x="372007" y="214313"/>
                </a:cubicBezTo>
                <a:cubicBezTo>
                  <a:pt x="348988" y="265113"/>
                  <a:pt x="293425" y="332581"/>
                  <a:pt x="271994" y="400050"/>
                </a:cubicBezTo>
                <a:cubicBezTo>
                  <a:pt x="250563" y="467519"/>
                  <a:pt x="249769" y="562769"/>
                  <a:pt x="243419" y="619125"/>
                </a:cubicBezTo>
                <a:cubicBezTo>
                  <a:pt x="237069" y="675481"/>
                  <a:pt x="221194" y="673894"/>
                  <a:pt x="233894" y="738188"/>
                </a:cubicBezTo>
                <a:cubicBezTo>
                  <a:pt x="246594" y="802482"/>
                  <a:pt x="272788" y="918369"/>
                  <a:pt x="319619" y="1004888"/>
                </a:cubicBezTo>
                <a:cubicBezTo>
                  <a:pt x="366450" y="1091407"/>
                  <a:pt x="438682" y="1185863"/>
                  <a:pt x="514882" y="1257300"/>
                </a:cubicBezTo>
                <a:cubicBezTo>
                  <a:pt x="591082" y="1328738"/>
                  <a:pt x="703000" y="1388269"/>
                  <a:pt x="776819" y="1433513"/>
                </a:cubicBezTo>
                <a:cubicBezTo>
                  <a:pt x="850638" y="1478757"/>
                  <a:pt x="893500" y="1498601"/>
                  <a:pt x="957794" y="1528763"/>
                </a:cubicBezTo>
                <a:cubicBezTo>
                  <a:pt x="1022088" y="1558925"/>
                  <a:pt x="1092335" y="1586706"/>
                  <a:pt x="1162582" y="161448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Arrow Connector 97"/>
          <p:cNvCxnSpPr>
            <a:stCxn id="94" idx="22"/>
          </p:cNvCxnSpPr>
          <p:nvPr/>
        </p:nvCxnSpPr>
        <p:spPr>
          <a:xfrm>
            <a:off x="6043613" y="3119438"/>
            <a:ext cx="125561" cy="1905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88" name="Straight Arrow Connector 87"/>
          <p:cNvCxnSpPr/>
          <p:nvPr/>
        </p:nvCxnSpPr>
        <p:spPr>
          <a:xfrm flipV="1">
            <a:off x="2317111" y="932765"/>
            <a:ext cx="1976851" cy="49522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9" name="Straight Arrow Connector 88"/>
          <p:cNvCxnSpPr>
            <a:stCxn id="15419" idx="0"/>
          </p:cNvCxnSpPr>
          <p:nvPr/>
        </p:nvCxnSpPr>
        <p:spPr>
          <a:xfrm flipH="1">
            <a:off x="3702651" y="920237"/>
            <a:ext cx="629699" cy="455387"/>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96" name="Straight Arrow Connector 95"/>
          <p:cNvCxnSpPr>
            <a:endCxn id="15406" idx="4"/>
          </p:cNvCxnSpPr>
          <p:nvPr/>
        </p:nvCxnSpPr>
        <p:spPr>
          <a:xfrm flipH="1">
            <a:off x="2327752" y="1427993"/>
            <a:ext cx="1374899" cy="680127"/>
          </a:xfrm>
          <a:prstGeom prst="straightConnector1">
            <a:avLst/>
          </a:prstGeom>
          <a:ln>
            <a:solidFill>
              <a:srgbClr val="FB6E05"/>
            </a:solidFill>
            <a:tailEnd type="arrow"/>
          </a:ln>
        </p:spPr>
        <p:style>
          <a:lnRef idx="2">
            <a:schemeClr val="accent2"/>
          </a:lnRef>
          <a:fillRef idx="0">
            <a:schemeClr val="accent2"/>
          </a:fillRef>
          <a:effectRef idx="1">
            <a:schemeClr val="accent2"/>
          </a:effectRef>
          <a:fontRef idx="minor">
            <a:schemeClr val="tx1"/>
          </a:fontRef>
        </p:style>
      </p:cxnSp>
      <p:cxnSp>
        <p:nvCxnSpPr>
          <p:cNvPr id="99" name="Straight Arrow Connector 98"/>
          <p:cNvCxnSpPr/>
          <p:nvPr/>
        </p:nvCxnSpPr>
        <p:spPr>
          <a:xfrm>
            <a:off x="2346946" y="2138363"/>
            <a:ext cx="1355705" cy="666599"/>
          </a:xfrm>
          <a:prstGeom prst="straightConnector1">
            <a:avLst/>
          </a:prstGeom>
          <a:ln>
            <a:solidFill>
              <a:srgbClr val="FB6E05"/>
            </a:solidFill>
            <a:tailEnd type="arrow"/>
          </a:ln>
        </p:spPr>
        <p:style>
          <a:lnRef idx="2">
            <a:schemeClr val="accent2"/>
          </a:lnRef>
          <a:fillRef idx="0">
            <a:schemeClr val="accent2"/>
          </a:fillRef>
          <a:effectRef idx="1">
            <a:schemeClr val="accent2"/>
          </a:effectRef>
          <a:fontRef idx="minor">
            <a:schemeClr val="tx1"/>
          </a:fontRef>
        </p:style>
      </p:cxnSp>
      <p:cxnSp>
        <p:nvCxnSpPr>
          <p:cNvPr id="100" name="Straight Arrow Connector 99"/>
          <p:cNvCxnSpPr/>
          <p:nvPr/>
        </p:nvCxnSpPr>
        <p:spPr>
          <a:xfrm>
            <a:off x="3738009" y="2826934"/>
            <a:ext cx="594342" cy="469070"/>
          </a:xfrm>
          <a:prstGeom prst="straightConnector1">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cxnSp>
        <p:nvCxnSpPr>
          <p:cNvPr id="102" name="Straight Arrow Connector 101"/>
          <p:cNvCxnSpPr>
            <a:endCxn id="15408" idx="2"/>
          </p:cNvCxnSpPr>
          <p:nvPr/>
        </p:nvCxnSpPr>
        <p:spPr>
          <a:xfrm flipH="1" flipV="1">
            <a:off x="2327753" y="3318523"/>
            <a:ext cx="2043659" cy="307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a:stCxn id="15408" idx="2"/>
            <a:endCxn id="15407" idx="4"/>
          </p:cNvCxnSpPr>
          <p:nvPr/>
        </p:nvCxnSpPr>
        <p:spPr>
          <a:xfrm flipH="1" flipV="1">
            <a:off x="2327752" y="2414631"/>
            <a:ext cx="1" cy="903892"/>
          </a:xfrm>
          <a:prstGeom prst="straightConnector1">
            <a:avLst/>
          </a:prstGeom>
          <a:ln>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108" name="Straight Arrow Connector 107"/>
          <p:cNvCxnSpPr/>
          <p:nvPr/>
        </p:nvCxnSpPr>
        <p:spPr>
          <a:xfrm flipH="1">
            <a:off x="952853" y="2417701"/>
            <a:ext cx="1374564" cy="87830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1" name="Straight Arrow Connector 110"/>
          <p:cNvCxnSpPr/>
          <p:nvPr/>
        </p:nvCxnSpPr>
        <p:spPr>
          <a:xfrm flipV="1">
            <a:off x="952853" y="2826934"/>
            <a:ext cx="0" cy="49312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6" name="Straight Arrow Connector 115"/>
          <p:cNvCxnSpPr>
            <a:endCxn id="66" idx="7"/>
          </p:cNvCxnSpPr>
          <p:nvPr/>
        </p:nvCxnSpPr>
        <p:spPr>
          <a:xfrm flipH="1">
            <a:off x="452581" y="2826934"/>
            <a:ext cx="517911" cy="39802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66" name="Oval 65"/>
          <p:cNvSpPr/>
          <p:nvPr/>
        </p:nvSpPr>
        <p:spPr>
          <a:xfrm>
            <a:off x="268448" y="3195528"/>
            <a:ext cx="215725" cy="20094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t>Start</a:t>
            </a:r>
          </a:p>
        </p:txBody>
      </p:sp>
    </p:spTree>
    <p:extLst>
      <p:ext uri="{BB962C8B-B14F-4D97-AF65-F5344CB8AC3E}">
        <p14:creationId xmlns:p14="http://schemas.microsoft.com/office/powerpoint/2010/main" val="64278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 y="150017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Repeated Sprint Ability </a:t>
            </a:r>
            <a:r>
              <a:rPr lang="en-US" altLang="ja-JP" sz="7200" b="1" dirty="0">
                <a:latin typeface="Calibri" pitchFamily="34" charset="0"/>
              </a:rPr>
              <a:t>Exercises</a:t>
            </a:r>
            <a:endParaRPr lang="en-US" sz="7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166773"/>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0855" y="4221088"/>
            <a:ext cx="4572000" cy="738664"/>
          </a:xfrm>
          <a:prstGeom prst="rect">
            <a:avLst/>
          </a:prstGeom>
        </p:spPr>
        <p:txBody>
          <a:bodyPr>
            <a:spAutoFit/>
          </a:bodyPr>
          <a:lstStyle/>
          <a:p>
            <a:pPr algn="ctr"/>
            <a:r>
              <a:rPr lang="en-US" b="1" dirty="0">
                <a:latin typeface="Calibri" pitchFamily="34" charset="0"/>
              </a:rPr>
              <a:t>Referees and Specialist Assistant Referees</a:t>
            </a:r>
          </a:p>
          <a:p>
            <a:pPr algn="ctr"/>
            <a:r>
              <a:rPr lang="en-US" altLang="ja-JP" sz="1200" b="1" dirty="0">
                <a:latin typeface="Calibri" pitchFamily="34" charset="0"/>
              </a:rPr>
              <a:t>Pre-Season Training </a:t>
            </a:r>
            <a:r>
              <a:rPr lang="en-US" altLang="ja-JP" sz="1200" b="1" dirty="0" err="1">
                <a:latin typeface="Calibri" pitchFamily="34" charset="0"/>
              </a:rPr>
              <a:t>Programme</a:t>
            </a:r>
            <a:endParaRPr lang="en-US" altLang="ja-JP" sz="1200" b="1" dirty="0">
              <a:latin typeface="Calibri" pitchFamily="34" charset="0"/>
            </a:endParaRPr>
          </a:p>
          <a:p>
            <a:pPr algn="ctr"/>
            <a:r>
              <a:rPr lang="en-US" altLang="ja-JP" sz="1200" b="1" dirty="0">
                <a:latin typeface="Calibri" pitchFamily="34" charset="0"/>
              </a:rPr>
              <a:t>Elite Level</a:t>
            </a:r>
          </a:p>
        </p:txBody>
      </p:sp>
    </p:spTree>
    <p:extLst>
      <p:ext uri="{BB962C8B-B14F-4D97-AF65-F5344CB8AC3E}">
        <p14:creationId xmlns:p14="http://schemas.microsoft.com/office/powerpoint/2010/main" val="39708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850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6</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4-5 minutes</a:t>
            </a:r>
          </a:p>
          <a:p>
            <a:pPr algn="just" eaLnBrk="1" hangingPunct="1">
              <a:lnSpc>
                <a:spcPct val="120000"/>
              </a:lnSpc>
            </a:pPr>
            <a:r>
              <a:rPr lang="en-US" sz="1400" b="1" dirty="0">
                <a:solidFill>
                  <a:schemeClr val="tx1"/>
                </a:solidFill>
                <a:latin typeface="+mj-lt"/>
              </a:rPr>
              <a:t>Individual set duration </a:t>
            </a:r>
            <a:r>
              <a:rPr lang="en-US" sz="1400" dirty="0">
                <a:solidFill>
                  <a:schemeClr val="tx1"/>
                </a:solidFill>
                <a:latin typeface="+mj-lt"/>
              </a:rPr>
              <a:t>= (2-3 minutes) 2 pitch circuits is 1 set / 1 x 600m track circuit is 1 set: 150m in &lt;26 seconds, 50m walk in &lt;30 seconds [x3 = 600m]</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latin typeface="+mj-lt"/>
              </a:rPr>
              <a:t>Walking / Jogging to 95-100% </a:t>
            </a:r>
            <a:r>
              <a:rPr lang="en-US" sz="1400" dirty="0" err="1">
                <a:solidFill>
                  <a:schemeClr val="tx1"/>
                </a:solidFill>
                <a:latin typeface="+mj-lt"/>
              </a:rPr>
              <a:t>SP</a:t>
            </a:r>
            <a:r>
              <a:rPr lang="en-US" sz="1400" baseline="-25000" dirty="0" err="1">
                <a:solidFill>
                  <a:schemeClr val="tx1"/>
                </a:solidFill>
                <a:latin typeface="+mj-lt"/>
              </a:rPr>
              <a:t>Max</a:t>
            </a:r>
            <a:endParaRPr lang="en-US" sz="1400" baseline="-25000" dirty="0">
              <a:solidFill>
                <a:schemeClr val="tx1"/>
              </a:solidFill>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aim to complete two circuits in 3 minutes. On the track aim to complete a 600m track circuit within 3 minutes. Once completed 1 set, walk for 4-5 minutes depending on fatigue levels. Should not be starting another set out of breath or heavy legs.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Repeated Sprint Ability</a:t>
            </a:r>
            <a:r>
              <a:rPr lang="en-US" altLang="ja-JP" sz="1800" b="1" dirty="0">
                <a:latin typeface="Verdana" pitchFamily="84" charset="0"/>
              </a:rPr>
              <a:t> Exercise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923330"/>
          </a:xfrm>
          <a:prstGeom prst="rect">
            <a:avLst/>
          </a:prstGeom>
          <a:noFill/>
        </p:spPr>
        <p:txBody>
          <a:bodyPr wrap="square" rtlCol="0">
            <a:spAutoFit/>
          </a:bodyPr>
          <a:lstStyle/>
          <a:p>
            <a:pPr algn="ctr"/>
            <a:r>
              <a:rPr lang="en-GB" b="1" dirty="0"/>
              <a:t>Session Aim</a:t>
            </a:r>
          </a:p>
          <a:p>
            <a:pPr algn="ctr"/>
            <a:r>
              <a:rPr lang="en-GB" dirty="0"/>
              <a:t>Anaerobic Endurance through Linear Running</a:t>
            </a:r>
          </a:p>
          <a:p>
            <a:pPr algn="ctr"/>
            <a:r>
              <a:rPr lang="en-GB" dirty="0"/>
              <a:t>incorporating Yo-Yo Test Practice</a:t>
            </a:r>
          </a:p>
        </p:txBody>
      </p:sp>
      <p:cxnSp>
        <p:nvCxnSpPr>
          <p:cNvPr id="13" name="Straight Arrow Connector 12"/>
          <p:cNvCxnSpPr>
            <a:endCxn id="144" idx="1"/>
          </p:cNvCxnSpPr>
          <p:nvPr/>
        </p:nvCxnSpPr>
        <p:spPr>
          <a:xfrm>
            <a:off x="3738009" y="1483847"/>
            <a:ext cx="219791" cy="5011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64" name="Straight Arrow Connector 63"/>
          <p:cNvCxnSpPr/>
          <p:nvPr/>
        </p:nvCxnSpPr>
        <p:spPr>
          <a:xfrm flipV="1">
            <a:off x="956647" y="884582"/>
            <a:ext cx="0" cy="419034"/>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stCxn id="125" idx="4"/>
          </p:cNvCxnSpPr>
          <p:nvPr/>
        </p:nvCxnSpPr>
        <p:spPr>
          <a:xfrm>
            <a:off x="2971078" y="1483847"/>
            <a:ext cx="731573"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endCxn id="78" idx="5"/>
          </p:cNvCxnSpPr>
          <p:nvPr/>
        </p:nvCxnSpPr>
        <p:spPr>
          <a:xfrm flipH="1" flipV="1">
            <a:off x="489246" y="2653053"/>
            <a:ext cx="398101" cy="141793"/>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a:endCxn id="70" idx="3"/>
          </p:cNvCxnSpPr>
          <p:nvPr/>
        </p:nvCxnSpPr>
        <p:spPr>
          <a:xfrm flipV="1">
            <a:off x="932734" y="2868471"/>
            <a:ext cx="852045" cy="8433"/>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79512" y="3501008"/>
            <a:ext cx="1080120" cy="95410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a:p>
            <a:r>
              <a:rPr lang="en-GB" sz="800" dirty="0"/>
              <a:t>Black = Jogging</a:t>
            </a:r>
          </a:p>
        </p:txBody>
      </p:sp>
      <p:cxnSp>
        <p:nvCxnSpPr>
          <p:cNvPr id="85" name="Straight Arrow Connector 84"/>
          <p:cNvCxnSpPr/>
          <p:nvPr/>
        </p:nvCxnSpPr>
        <p:spPr>
          <a:xfrm>
            <a:off x="1709644" y="920237"/>
            <a:ext cx="1350188" cy="0"/>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3" name="Straight Arrow Connector 92"/>
          <p:cNvCxnSpPr>
            <a:endCxn id="125" idx="7"/>
          </p:cNvCxnSpPr>
          <p:nvPr/>
        </p:nvCxnSpPr>
        <p:spPr>
          <a:xfrm flipH="1">
            <a:off x="3021995" y="1336905"/>
            <a:ext cx="699742" cy="2401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5" name="Straight Arrow Connector 94"/>
          <p:cNvCxnSpPr/>
          <p:nvPr/>
        </p:nvCxnSpPr>
        <p:spPr>
          <a:xfrm>
            <a:off x="963384" y="932767"/>
            <a:ext cx="746260" cy="0"/>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29" name="Freeform 28"/>
          <p:cNvSpPr/>
          <p:nvPr/>
        </p:nvSpPr>
        <p:spPr>
          <a:xfrm>
            <a:off x="5057775" y="1181100"/>
            <a:ext cx="919163" cy="985838"/>
          </a:xfrm>
          <a:custGeom>
            <a:avLst/>
            <a:gdLst>
              <a:gd name="connsiteX0" fmla="*/ 919163 w 919163"/>
              <a:gd name="connsiteY0" fmla="*/ 0 h 985838"/>
              <a:gd name="connsiteX1" fmla="*/ 566738 w 919163"/>
              <a:gd name="connsiteY1" fmla="*/ 90488 h 985838"/>
              <a:gd name="connsiteX2" fmla="*/ 309563 w 919163"/>
              <a:gd name="connsiteY2" fmla="*/ 280988 h 985838"/>
              <a:gd name="connsiteX3" fmla="*/ 171450 w 919163"/>
              <a:gd name="connsiteY3" fmla="*/ 447675 h 985838"/>
              <a:gd name="connsiteX4" fmla="*/ 28575 w 919163"/>
              <a:gd name="connsiteY4" fmla="*/ 733425 h 985838"/>
              <a:gd name="connsiteX5" fmla="*/ 0 w 919163"/>
              <a:gd name="connsiteY5" fmla="*/ 98583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3" h="985838">
                <a:moveTo>
                  <a:pt x="919163" y="0"/>
                </a:moveTo>
                <a:cubicBezTo>
                  <a:pt x="793750" y="21828"/>
                  <a:pt x="668338" y="43657"/>
                  <a:pt x="566738" y="90488"/>
                </a:cubicBezTo>
                <a:cubicBezTo>
                  <a:pt x="465138" y="137319"/>
                  <a:pt x="375444" y="221457"/>
                  <a:pt x="309563" y="280988"/>
                </a:cubicBezTo>
                <a:cubicBezTo>
                  <a:pt x="243682" y="340519"/>
                  <a:pt x="218281" y="372269"/>
                  <a:pt x="171450" y="447675"/>
                </a:cubicBezTo>
                <a:cubicBezTo>
                  <a:pt x="124619" y="523081"/>
                  <a:pt x="57150" y="643731"/>
                  <a:pt x="28575" y="733425"/>
                </a:cubicBezTo>
                <a:cubicBezTo>
                  <a:pt x="0" y="823119"/>
                  <a:pt x="0" y="904478"/>
                  <a:pt x="0" y="985838"/>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p:cNvCxnSpPr>
            <a:stCxn id="29" idx="5"/>
          </p:cNvCxnSpPr>
          <p:nvPr/>
        </p:nvCxnSpPr>
        <p:spPr>
          <a:xfrm>
            <a:off x="5057775" y="2166938"/>
            <a:ext cx="0" cy="5315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5062042" y="2224088"/>
            <a:ext cx="933946" cy="900112"/>
          </a:xfrm>
          <a:custGeom>
            <a:avLst/>
            <a:gdLst>
              <a:gd name="connsiteX0" fmla="*/ 496 w 933946"/>
              <a:gd name="connsiteY0" fmla="*/ 0 h 900112"/>
              <a:gd name="connsiteX1" fmla="*/ 24308 w 933946"/>
              <a:gd name="connsiteY1" fmla="*/ 219075 h 900112"/>
              <a:gd name="connsiteX2" fmla="*/ 157658 w 933946"/>
              <a:gd name="connsiteY2" fmla="*/ 461962 h 900112"/>
              <a:gd name="connsiteX3" fmla="*/ 343396 w 933946"/>
              <a:gd name="connsiteY3" fmla="*/ 666750 h 900112"/>
              <a:gd name="connsiteX4" fmla="*/ 638671 w 933946"/>
              <a:gd name="connsiteY4" fmla="*/ 838200 h 900112"/>
              <a:gd name="connsiteX5" fmla="*/ 933946 w 933946"/>
              <a:gd name="connsiteY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946" h="900112">
                <a:moveTo>
                  <a:pt x="496" y="0"/>
                </a:moveTo>
                <a:cubicBezTo>
                  <a:pt x="-695" y="71040"/>
                  <a:pt x="-1886" y="142081"/>
                  <a:pt x="24308" y="219075"/>
                </a:cubicBezTo>
                <a:cubicBezTo>
                  <a:pt x="50502" y="296069"/>
                  <a:pt x="104477" y="387350"/>
                  <a:pt x="157658" y="461962"/>
                </a:cubicBezTo>
                <a:cubicBezTo>
                  <a:pt x="210839" y="536574"/>
                  <a:pt x="263227" y="604044"/>
                  <a:pt x="343396" y="666750"/>
                </a:cubicBezTo>
                <a:cubicBezTo>
                  <a:pt x="423565" y="729456"/>
                  <a:pt x="540246" y="799306"/>
                  <a:pt x="638671" y="838200"/>
                </a:cubicBezTo>
                <a:cubicBezTo>
                  <a:pt x="737096" y="877094"/>
                  <a:pt x="835521" y="888603"/>
                  <a:pt x="933946" y="900112"/>
                </a:cubicBezTo>
              </a:path>
            </a:pathLst>
          </a:custGeom>
          <a:no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5995988" y="3124200"/>
            <a:ext cx="1600348"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36" name="Freeform 35"/>
          <p:cNvSpPr/>
          <p:nvPr/>
        </p:nvSpPr>
        <p:spPr>
          <a:xfrm>
            <a:off x="7591425" y="2143125"/>
            <a:ext cx="1000125" cy="985838"/>
          </a:xfrm>
          <a:custGeom>
            <a:avLst/>
            <a:gdLst>
              <a:gd name="connsiteX0" fmla="*/ 0 w 1000125"/>
              <a:gd name="connsiteY0" fmla="*/ 985838 h 985838"/>
              <a:gd name="connsiteX1" fmla="*/ 285750 w 1000125"/>
              <a:gd name="connsiteY1" fmla="*/ 933450 h 985838"/>
              <a:gd name="connsiteX2" fmla="*/ 571500 w 1000125"/>
              <a:gd name="connsiteY2" fmla="*/ 785813 h 985838"/>
              <a:gd name="connsiteX3" fmla="*/ 828675 w 1000125"/>
              <a:gd name="connsiteY3" fmla="*/ 533400 h 985838"/>
              <a:gd name="connsiteX4" fmla="*/ 947738 w 1000125"/>
              <a:gd name="connsiteY4" fmla="*/ 295275 h 985838"/>
              <a:gd name="connsiteX5" fmla="*/ 995363 w 1000125"/>
              <a:gd name="connsiteY5" fmla="*/ 9525 h 985838"/>
              <a:gd name="connsiteX6" fmla="*/ 995363 w 1000125"/>
              <a:gd name="connsiteY6" fmla="*/ 9525 h 985838"/>
              <a:gd name="connsiteX7" fmla="*/ 1000125 w 1000125"/>
              <a:gd name="connsiteY7" fmla="*/ 0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5" h="985838">
                <a:moveTo>
                  <a:pt x="0" y="985838"/>
                </a:moveTo>
                <a:cubicBezTo>
                  <a:pt x="95250" y="976312"/>
                  <a:pt x="190500" y="966787"/>
                  <a:pt x="285750" y="933450"/>
                </a:cubicBezTo>
                <a:cubicBezTo>
                  <a:pt x="381000" y="900112"/>
                  <a:pt x="481013" y="852488"/>
                  <a:pt x="571500" y="785813"/>
                </a:cubicBezTo>
                <a:cubicBezTo>
                  <a:pt x="661988" y="719138"/>
                  <a:pt x="765969" y="615156"/>
                  <a:pt x="828675" y="533400"/>
                </a:cubicBezTo>
                <a:cubicBezTo>
                  <a:pt x="891381" y="451644"/>
                  <a:pt x="919957" y="382588"/>
                  <a:pt x="947738" y="295275"/>
                </a:cubicBezTo>
                <a:cubicBezTo>
                  <a:pt x="975519" y="207962"/>
                  <a:pt x="995363" y="9525"/>
                  <a:pt x="995363" y="9525"/>
                </a:cubicBezTo>
                <a:lnTo>
                  <a:pt x="995363" y="9525"/>
                </a:lnTo>
                <a:lnTo>
                  <a:pt x="1000125"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a:stCxn id="36" idx="5"/>
          </p:cNvCxnSpPr>
          <p:nvPr/>
        </p:nvCxnSpPr>
        <p:spPr>
          <a:xfrm flipV="1">
            <a:off x="8586788" y="2072465"/>
            <a:ext cx="4762" cy="80185"/>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39" name="Freeform 38"/>
          <p:cNvSpPr/>
          <p:nvPr/>
        </p:nvSpPr>
        <p:spPr>
          <a:xfrm>
            <a:off x="7758113" y="1184276"/>
            <a:ext cx="828675" cy="892174"/>
          </a:xfrm>
          <a:custGeom>
            <a:avLst/>
            <a:gdLst>
              <a:gd name="connsiteX0" fmla="*/ 828675 w 828675"/>
              <a:gd name="connsiteY0" fmla="*/ 892174 h 892174"/>
              <a:gd name="connsiteX1" fmla="*/ 795337 w 828675"/>
              <a:gd name="connsiteY1" fmla="*/ 687387 h 892174"/>
              <a:gd name="connsiteX2" fmla="*/ 681037 w 828675"/>
              <a:gd name="connsiteY2" fmla="*/ 477837 h 892174"/>
              <a:gd name="connsiteX3" fmla="*/ 476250 w 828675"/>
              <a:gd name="connsiteY3" fmla="*/ 239712 h 892174"/>
              <a:gd name="connsiteX4" fmla="*/ 271462 w 828675"/>
              <a:gd name="connsiteY4" fmla="*/ 92074 h 892174"/>
              <a:gd name="connsiteX5" fmla="*/ 109537 w 828675"/>
              <a:gd name="connsiteY5" fmla="*/ 6349 h 892174"/>
              <a:gd name="connsiteX6" fmla="*/ 0 w 828675"/>
              <a:gd name="connsiteY6" fmla="*/ 6349 h 892174"/>
              <a:gd name="connsiteX7" fmla="*/ 0 w 828675"/>
              <a:gd name="connsiteY7" fmla="*/ 6349 h 89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5" h="892174">
                <a:moveTo>
                  <a:pt x="828675" y="892174"/>
                </a:moveTo>
                <a:cubicBezTo>
                  <a:pt x="824309" y="824308"/>
                  <a:pt x="819943" y="756443"/>
                  <a:pt x="795337" y="687387"/>
                </a:cubicBezTo>
                <a:cubicBezTo>
                  <a:pt x="770731" y="618331"/>
                  <a:pt x="734218" y="552449"/>
                  <a:pt x="681037" y="477837"/>
                </a:cubicBezTo>
                <a:cubicBezTo>
                  <a:pt x="627856" y="403225"/>
                  <a:pt x="544512" y="304006"/>
                  <a:pt x="476250" y="239712"/>
                </a:cubicBezTo>
                <a:cubicBezTo>
                  <a:pt x="407987" y="175418"/>
                  <a:pt x="332581" y="130968"/>
                  <a:pt x="271462" y="92074"/>
                </a:cubicBezTo>
                <a:cubicBezTo>
                  <a:pt x="210343" y="53180"/>
                  <a:pt x="154781" y="20636"/>
                  <a:pt x="109537" y="6349"/>
                </a:cubicBezTo>
                <a:cubicBezTo>
                  <a:pt x="64293" y="-7938"/>
                  <a:pt x="0" y="6349"/>
                  <a:pt x="0" y="6349"/>
                </a:cubicBezTo>
                <a:lnTo>
                  <a:pt x="0" y="6349"/>
                </a:lnTo>
              </a:path>
            </a:pathLst>
          </a:custGeom>
          <a:no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a:stCxn id="39" idx="6"/>
            <a:endCxn id="29" idx="0"/>
          </p:cNvCxnSpPr>
          <p:nvPr/>
        </p:nvCxnSpPr>
        <p:spPr>
          <a:xfrm flipH="1" flipV="1">
            <a:off x="5976938" y="1181100"/>
            <a:ext cx="1781175" cy="9525"/>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78" name="Oval 77"/>
          <p:cNvSpPr/>
          <p:nvPr/>
        </p:nvSpPr>
        <p:spPr>
          <a:xfrm>
            <a:off x="366321" y="25301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366321" y="2022922"/>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99620" y="151287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Arrow Connector 81"/>
          <p:cNvCxnSpPr>
            <a:endCxn id="74" idx="3"/>
          </p:cNvCxnSpPr>
          <p:nvPr/>
        </p:nvCxnSpPr>
        <p:spPr>
          <a:xfrm flipV="1">
            <a:off x="939236" y="2417880"/>
            <a:ext cx="845543" cy="29904"/>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83" name="Straight Arrow Connector 82"/>
          <p:cNvCxnSpPr>
            <a:stCxn id="74" idx="1"/>
          </p:cNvCxnSpPr>
          <p:nvPr/>
        </p:nvCxnSpPr>
        <p:spPr>
          <a:xfrm flipH="1" flipV="1">
            <a:off x="939236" y="2304218"/>
            <a:ext cx="845543" cy="11828"/>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87" name="Straight Arrow Connector 86"/>
          <p:cNvCxnSpPr>
            <a:endCxn id="62" idx="4"/>
          </p:cNvCxnSpPr>
          <p:nvPr/>
        </p:nvCxnSpPr>
        <p:spPr>
          <a:xfrm flipV="1">
            <a:off x="497061" y="2438971"/>
            <a:ext cx="450702" cy="122533"/>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8" name="Straight Arrow Connector 87"/>
          <p:cNvCxnSpPr>
            <a:endCxn id="75" idx="4"/>
          </p:cNvCxnSpPr>
          <p:nvPr/>
        </p:nvCxnSpPr>
        <p:spPr>
          <a:xfrm>
            <a:off x="959355" y="1935538"/>
            <a:ext cx="876341"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89" name="Straight Arrow Connector 88"/>
          <p:cNvCxnSpPr>
            <a:stCxn id="75" idx="0"/>
          </p:cNvCxnSpPr>
          <p:nvPr/>
        </p:nvCxnSpPr>
        <p:spPr>
          <a:xfrm flipH="1">
            <a:off x="932734" y="1791522"/>
            <a:ext cx="902962" cy="12912"/>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90" name="Straight Arrow Connector 89"/>
          <p:cNvCxnSpPr>
            <a:endCxn id="76" idx="4"/>
          </p:cNvCxnSpPr>
          <p:nvPr/>
        </p:nvCxnSpPr>
        <p:spPr>
          <a:xfrm flipV="1">
            <a:off x="959355" y="1447632"/>
            <a:ext cx="876341" cy="18876"/>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91" name="Straight Arrow Connector 90"/>
          <p:cNvCxnSpPr>
            <a:stCxn id="76" idx="1"/>
          </p:cNvCxnSpPr>
          <p:nvPr/>
        </p:nvCxnSpPr>
        <p:spPr>
          <a:xfrm flipH="1">
            <a:off x="932734" y="1324707"/>
            <a:ext cx="852045" cy="5043"/>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76" name="Oval 75"/>
          <p:cNvSpPr/>
          <p:nvPr/>
        </p:nvSpPr>
        <p:spPr>
          <a:xfrm>
            <a:off x="1763688" y="13036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887347" y="178376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80845" y="13036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1763688" y="1791522"/>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1763688" y="229495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75755" y="229495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Arrow Connector 76"/>
          <p:cNvCxnSpPr>
            <a:stCxn id="70" idx="1"/>
          </p:cNvCxnSpPr>
          <p:nvPr/>
        </p:nvCxnSpPr>
        <p:spPr>
          <a:xfrm flipH="1" flipV="1">
            <a:off x="947763" y="2763988"/>
            <a:ext cx="837016" cy="2649"/>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66" name="Oval 65"/>
          <p:cNvSpPr/>
          <p:nvPr/>
        </p:nvSpPr>
        <p:spPr>
          <a:xfrm>
            <a:off x="880845" y="27329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1763688" y="274554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Arrow Connector 93"/>
          <p:cNvCxnSpPr>
            <a:stCxn id="62" idx="0"/>
          </p:cNvCxnSpPr>
          <p:nvPr/>
        </p:nvCxnSpPr>
        <p:spPr>
          <a:xfrm flipH="1" flipV="1">
            <a:off x="511006" y="2190696"/>
            <a:ext cx="436757" cy="104259"/>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6" name="Straight Arrow Connector 95"/>
          <p:cNvCxnSpPr/>
          <p:nvPr/>
        </p:nvCxnSpPr>
        <p:spPr>
          <a:xfrm flipV="1">
            <a:off x="509321" y="1935538"/>
            <a:ext cx="450034" cy="135867"/>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7" name="Straight Arrow Connector 96"/>
          <p:cNvCxnSpPr>
            <a:endCxn id="68" idx="4"/>
          </p:cNvCxnSpPr>
          <p:nvPr/>
        </p:nvCxnSpPr>
        <p:spPr>
          <a:xfrm flipV="1">
            <a:off x="519679" y="1447632"/>
            <a:ext cx="433174" cy="90688"/>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8" name="Straight Arrow Connector 97"/>
          <p:cNvCxnSpPr>
            <a:stCxn id="65" idx="0"/>
          </p:cNvCxnSpPr>
          <p:nvPr/>
        </p:nvCxnSpPr>
        <p:spPr>
          <a:xfrm flipH="1" flipV="1">
            <a:off x="511006" y="1701594"/>
            <a:ext cx="448349" cy="82171"/>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076266" y="2897308"/>
            <a:ext cx="918200" cy="276999"/>
          </a:xfrm>
          <a:prstGeom prst="rect">
            <a:avLst/>
          </a:prstGeom>
          <a:noFill/>
        </p:spPr>
        <p:txBody>
          <a:bodyPr wrap="square" rtlCol="0">
            <a:spAutoFit/>
          </a:bodyPr>
          <a:lstStyle/>
          <a:p>
            <a:r>
              <a:rPr lang="en-GB" sz="1200" dirty="0">
                <a:solidFill>
                  <a:schemeClr val="bg1"/>
                </a:solidFill>
              </a:rPr>
              <a:t>&lt;25m&gt;</a:t>
            </a:r>
          </a:p>
        </p:txBody>
      </p:sp>
      <p:sp>
        <p:nvSpPr>
          <p:cNvPr id="99" name="TextBox 98"/>
          <p:cNvSpPr txBox="1"/>
          <p:nvPr/>
        </p:nvSpPr>
        <p:spPr>
          <a:xfrm>
            <a:off x="395536" y="2791961"/>
            <a:ext cx="918200" cy="276999"/>
          </a:xfrm>
          <a:prstGeom prst="rect">
            <a:avLst/>
          </a:prstGeom>
          <a:noFill/>
        </p:spPr>
        <p:txBody>
          <a:bodyPr wrap="square" rtlCol="0">
            <a:spAutoFit/>
          </a:bodyPr>
          <a:lstStyle/>
          <a:p>
            <a:r>
              <a:rPr lang="en-GB" sz="1200" dirty="0">
                <a:solidFill>
                  <a:schemeClr val="bg1"/>
                </a:solidFill>
              </a:rPr>
              <a:t>&lt;15m&gt;</a:t>
            </a:r>
          </a:p>
        </p:txBody>
      </p:sp>
      <p:cxnSp>
        <p:nvCxnSpPr>
          <p:cNvPr id="104" name="Straight Arrow Connector 103"/>
          <p:cNvCxnSpPr/>
          <p:nvPr/>
        </p:nvCxnSpPr>
        <p:spPr>
          <a:xfrm flipV="1">
            <a:off x="3068319" y="920237"/>
            <a:ext cx="633036" cy="2860"/>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06" name="Straight Arrow Connector 105"/>
          <p:cNvCxnSpPr/>
          <p:nvPr/>
        </p:nvCxnSpPr>
        <p:spPr>
          <a:xfrm>
            <a:off x="3701355" y="963519"/>
            <a:ext cx="0" cy="412105"/>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34" name="Straight Arrow Connector 133"/>
          <p:cNvCxnSpPr/>
          <p:nvPr/>
        </p:nvCxnSpPr>
        <p:spPr>
          <a:xfrm flipH="1">
            <a:off x="3021995" y="1783765"/>
            <a:ext cx="699742" cy="2401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37" name="Oval 136"/>
          <p:cNvSpPr/>
          <p:nvPr/>
        </p:nvSpPr>
        <p:spPr>
          <a:xfrm>
            <a:off x="3637943" y="27332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8" name="Straight Arrow Connector 137"/>
          <p:cNvCxnSpPr/>
          <p:nvPr/>
        </p:nvCxnSpPr>
        <p:spPr>
          <a:xfrm>
            <a:off x="2978378" y="1890085"/>
            <a:ext cx="731573"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28" name="Oval 127"/>
          <p:cNvSpPr/>
          <p:nvPr/>
        </p:nvSpPr>
        <p:spPr>
          <a:xfrm>
            <a:off x="2899070" y="177933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3629347" y="1742679"/>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2899070" y="1339831"/>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3629347" y="1319507"/>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Arrow Connector 138"/>
          <p:cNvCxnSpPr/>
          <p:nvPr/>
        </p:nvCxnSpPr>
        <p:spPr>
          <a:xfrm flipH="1">
            <a:off x="3010291" y="2304218"/>
            <a:ext cx="699742" cy="2401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40" name="Straight Arrow Connector 139"/>
          <p:cNvCxnSpPr/>
          <p:nvPr/>
        </p:nvCxnSpPr>
        <p:spPr>
          <a:xfrm>
            <a:off x="2978378" y="2424056"/>
            <a:ext cx="731573"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36" name="Oval 135"/>
          <p:cNvSpPr/>
          <p:nvPr/>
        </p:nvSpPr>
        <p:spPr>
          <a:xfrm>
            <a:off x="3629347" y="228804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2899070" y="228804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1" name="Straight Arrow Connector 140"/>
          <p:cNvCxnSpPr/>
          <p:nvPr/>
        </p:nvCxnSpPr>
        <p:spPr>
          <a:xfrm flipH="1">
            <a:off x="2978378" y="2739971"/>
            <a:ext cx="699742" cy="2401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30" name="Oval 129"/>
          <p:cNvSpPr/>
          <p:nvPr/>
        </p:nvSpPr>
        <p:spPr>
          <a:xfrm>
            <a:off x="2899070" y="273295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2" name="Straight Arrow Connector 141"/>
          <p:cNvCxnSpPr/>
          <p:nvPr/>
        </p:nvCxnSpPr>
        <p:spPr>
          <a:xfrm>
            <a:off x="2990164" y="2868471"/>
            <a:ext cx="731573"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44" name="Oval 143"/>
          <p:cNvSpPr/>
          <p:nvPr/>
        </p:nvSpPr>
        <p:spPr>
          <a:xfrm>
            <a:off x="3936709" y="151287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3936709" y="200633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3936709" y="25301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Arrow Connector 147"/>
          <p:cNvCxnSpPr/>
          <p:nvPr/>
        </p:nvCxnSpPr>
        <p:spPr>
          <a:xfrm>
            <a:off x="3738009" y="1927781"/>
            <a:ext cx="211195" cy="74471"/>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49" name="Straight Arrow Connector 148"/>
          <p:cNvCxnSpPr/>
          <p:nvPr/>
        </p:nvCxnSpPr>
        <p:spPr>
          <a:xfrm>
            <a:off x="3738009" y="2447784"/>
            <a:ext cx="211195" cy="12085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0" name="Straight Arrow Connector 149"/>
          <p:cNvCxnSpPr>
            <a:endCxn id="135" idx="7"/>
          </p:cNvCxnSpPr>
          <p:nvPr/>
        </p:nvCxnSpPr>
        <p:spPr>
          <a:xfrm flipH="1">
            <a:off x="3752272" y="1649118"/>
            <a:ext cx="240124" cy="11465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5" name="Straight Arrow Connector 154"/>
          <p:cNvCxnSpPr/>
          <p:nvPr/>
        </p:nvCxnSpPr>
        <p:spPr>
          <a:xfrm flipH="1">
            <a:off x="3720450" y="2150352"/>
            <a:ext cx="240124" cy="11465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6" name="Straight Arrow Connector 155"/>
          <p:cNvCxnSpPr/>
          <p:nvPr/>
        </p:nvCxnSpPr>
        <p:spPr>
          <a:xfrm flipH="1">
            <a:off x="3743841" y="2650660"/>
            <a:ext cx="240124" cy="11465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7" name="Straight Arrow Connector 156"/>
          <p:cNvCxnSpPr/>
          <p:nvPr/>
        </p:nvCxnSpPr>
        <p:spPr>
          <a:xfrm>
            <a:off x="3710245" y="2900365"/>
            <a:ext cx="0" cy="412105"/>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8" name="Straight Arrow Connector 157"/>
          <p:cNvCxnSpPr/>
          <p:nvPr/>
        </p:nvCxnSpPr>
        <p:spPr>
          <a:xfrm flipH="1" flipV="1">
            <a:off x="917496" y="3296004"/>
            <a:ext cx="2783859" cy="16467"/>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162" name="Straight Arrow Connector 161"/>
          <p:cNvCxnSpPr/>
          <p:nvPr/>
        </p:nvCxnSpPr>
        <p:spPr>
          <a:xfrm flipV="1">
            <a:off x="932734" y="2859142"/>
            <a:ext cx="0" cy="419034"/>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163" name="TextBox 162"/>
          <p:cNvSpPr txBox="1"/>
          <p:nvPr/>
        </p:nvSpPr>
        <p:spPr>
          <a:xfrm>
            <a:off x="3045078" y="2885741"/>
            <a:ext cx="918200" cy="276999"/>
          </a:xfrm>
          <a:prstGeom prst="rect">
            <a:avLst/>
          </a:prstGeom>
          <a:noFill/>
        </p:spPr>
        <p:txBody>
          <a:bodyPr wrap="square" rtlCol="0">
            <a:spAutoFit/>
          </a:bodyPr>
          <a:lstStyle/>
          <a:p>
            <a:r>
              <a:rPr lang="en-GB" sz="1200" dirty="0">
                <a:solidFill>
                  <a:schemeClr val="bg1"/>
                </a:solidFill>
              </a:rPr>
              <a:t>&lt;21m&gt;</a:t>
            </a:r>
          </a:p>
        </p:txBody>
      </p:sp>
      <p:sp>
        <p:nvSpPr>
          <p:cNvPr id="164" name="TextBox 163"/>
          <p:cNvSpPr txBox="1"/>
          <p:nvPr/>
        </p:nvSpPr>
        <p:spPr>
          <a:xfrm>
            <a:off x="3651119" y="2758127"/>
            <a:ext cx="918200" cy="276999"/>
          </a:xfrm>
          <a:prstGeom prst="rect">
            <a:avLst/>
          </a:prstGeom>
          <a:noFill/>
        </p:spPr>
        <p:txBody>
          <a:bodyPr wrap="square" rtlCol="0">
            <a:spAutoFit/>
          </a:bodyPr>
          <a:lstStyle/>
          <a:p>
            <a:r>
              <a:rPr lang="en-GB" sz="1200" dirty="0">
                <a:solidFill>
                  <a:schemeClr val="bg1"/>
                </a:solidFill>
              </a:rPr>
              <a:t>&lt;5m&gt;</a:t>
            </a:r>
          </a:p>
        </p:txBody>
      </p:sp>
    </p:spTree>
    <p:extLst>
      <p:ext uri="{BB962C8B-B14F-4D97-AF65-F5344CB8AC3E}">
        <p14:creationId xmlns:p14="http://schemas.microsoft.com/office/powerpoint/2010/main" val="81924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850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8</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3-4 minutes</a:t>
            </a:r>
          </a:p>
          <a:p>
            <a:pPr algn="just" eaLnBrk="1" hangingPunct="1">
              <a:lnSpc>
                <a:spcPct val="120000"/>
              </a:lnSpc>
            </a:pPr>
            <a:r>
              <a:rPr lang="en-US" sz="1400" b="1" dirty="0">
                <a:solidFill>
                  <a:schemeClr val="tx1"/>
                </a:solidFill>
                <a:latin typeface="+mj-lt"/>
              </a:rPr>
              <a:t>Individual set duration </a:t>
            </a:r>
            <a:r>
              <a:rPr lang="en-US" sz="1400" dirty="0">
                <a:solidFill>
                  <a:schemeClr val="tx1"/>
                </a:solidFill>
                <a:latin typeface="+mj-lt"/>
              </a:rPr>
              <a:t>= (1-2 minutes ) 2 pitch circuits is 1 set / 1 x 400m track circuit is 1 set: 120m in &lt;20 seconds, 10m walk, 10m sideways and 10m jog in &lt;15 seconds, 40m sprint in &lt;7 seconds and 10m walk in &lt;5 seconds [X2] </a:t>
            </a:r>
          </a:p>
          <a:p>
            <a:pPr algn="just" eaLnBrk="1" hangingPunct="1">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latin typeface="+mj-lt"/>
              </a:rPr>
              <a:t>Walking / Jogging to 95-100% </a:t>
            </a:r>
            <a:r>
              <a:rPr lang="en-US" sz="1400" dirty="0" err="1">
                <a:solidFill>
                  <a:schemeClr val="tx1"/>
                </a:solidFill>
                <a:latin typeface="+mj-lt"/>
              </a:rPr>
              <a:t>SP</a:t>
            </a:r>
            <a:r>
              <a:rPr lang="en-US" sz="1400" baseline="-25000" dirty="0" err="1">
                <a:solidFill>
                  <a:schemeClr val="tx1"/>
                </a:solidFill>
                <a:latin typeface="+mj-lt"/>
              </a:rPr>
              <a:t>Max</a:t>
            </a:r>
            <a:endParaRPr lang="en-US" sz="1400" baseline="-25000" dirty="0">
              <a:solidFill>
                <a:schemeClr val="tx1"/>
              </a:solidFill>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aim to complete two circuits in 2 minutes. On the track aim to complete a 600m track circuit within 3 minutes. Once completed 1 set, walk for 4-5 minutes depending on fatigue levels. Should not be starting another set out of breath or heavy legs.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Repeated Sprint Ability</a:t>
            </a:r>
            <a:r>
              <a:rPr lang="en-US" altLang="ja-JP" sz="1800" b="1" dirty="0">
                <a:latin typeface="Verdana" pitchFamily="84" charset="0"/>
              </a:rPr>
              <a:t> Exercise </a:t>
            </a:r>
            <a:r>
              <a:rPr lang="en-US" altLang="ja-JP" b="1" dirty="0">
                <a:latin typeface="Verdana" pitchFamily="84" charset="0"/>
              </a:rPr>
              <a:t>2</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Anaerobic Endurance through mix of Linear and Multidirectional Running</a:t>
            </a:r>
          </a:p>
        </p:txBody>
      </p:sp>
      <p:sp>
        <p:nvSpPr>
          <p:cNvPr id="66" name="Oval 65"/>
          <p:cNvSpPr/>
          <p:nvPr/>
        </p:nvSpPr>
        <p:spPr>
          <a:xfrm>
            <a:off x="799270" y="121586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3738010" y="1371639"/>
            <a:ext cx="384216" cy="185153"/>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64" name="Straight Arrow Connector 63"/>
          <p:cNvCxnSpPr/>
          <p:nvPr/>
        </p:nvCxnSpPr>
        <p:spPr>
          <a:xfrm>
            <a:off x="2327416" y="934407"/>
            <a:ext cx="432048" cy="375059"/>
          </a:xfrm>
          <a:prstGeom prst="straightConnector1">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cxnSp>
        <p:nvCxnSpPr>
          <p:cNvPr id="71" name="Straight Arrow Connector 70"/>
          <p:cNvCxnSpPr/>
          <p:nvPr/>
        </p:nvCxnSpPr>
        <p:spPr>
          <a:xfrm>
            <a:off x="3643843" y="961174"/>
            <a:ext cx="58471" cy="39871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a:endCxn id="15405" idx="0"/>
          </p:cNvCxnSpPr>
          <p:nvPr/>
        </p:nvCxnSpPr>
        <p:spPr>
          <a:xfrm flipV="1">
            <a:off x="1130325" y="884582"/>
            <a:ext cx="1197091" cy="121877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p:nvPr/>
        </p:nvCxnSpPr>
        <p:spPr>
          <a:xfrm>
            <a:off x="952854" y="1375624"/>
            <a:ext cx="162762" cy="718638"/>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p:nvPr/>
        </p:nvCxnSpPr>
        <p:spPr>
          <a:xfrm flipH="1">
            <a:off x="1130326" y="2020312"/>
            <a:ext cx="2432916" cy="1048648"/>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92" name="Straight Arrow Connector 91"/>
          <p:cNvCxnSpPr/>
          <p:nvPr/>
        </p:nvCxnSpPr>
        <p:spPr>
          <a:xfrm flipH="1" flipV="1">
            <a:off x="3563242" y="2072465"/>
            <a:ext cx="174768" cy="996496"/>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79512" y="3501008"/>
            <a:ext cx="1080120" cy="95410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a:p>
            <a:r>
              <a:rPr lang="en-GB" sz="800" dirty="0"/>
              <a:t>Black = Jogging</a:t>
            </a:r>
          </a:p>
        </p:txBody>
      </p:sp>
      <p:cxnSp>
        <p:nvCxnSpPr>
          <p:cNvPr id="85" name="Straight Arrow Connector 84"/>
          <p:cNvCxnSpPr/>
          <p:nvPr/>
        </p:nvCxnSpPr>
        <p:spPr>
          <a:xfrm flipH="1" flipV="1">
            <a:off x="549743" y="2447784"/>
            <a:ext cx="580582" cy="621176"/>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3" name="Straight Arrow Connector 92"/>
          <p:cNvCxnSpPr/>
          <p:nvPr/>
        </p:nvCxnSpPr>
        <p:spPr>
          <a:xfrm flipH="1">
            <a:off x="3738009" y="1578223"/>
            <a:ext cx="382025" cy="149073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p:nvPr/>
        </p:nvCxnSpPr>
        <p:spPr>
          <a:xfrm>
            <a:off x="5076056" y="2564904"/>
            <a:ext cx="648072" cy="576064"/>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41" name="Straight Arrow Connector 40"/>
          <p:cNvCxnSpPr/>
          <p:nvPr/>
        </p:nvCxnSpPr>
        <p:spPr>
          <a:xfrm flipH="1" flipV="1">
            <a:off x="6948264" y="1076782"/>
            <a:ext cx="1008112" cy="14155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0" name="Straight Arrow Connector 79"/>
          <p:cNvCxnSpPr>
            <a:endCxn id="66" idx="3"/>
          </p:cNvCxnSpPr>
          <p:nvPr/>
        </p:nvCxnSpPr>
        <p:spPr>
          <a:xfrm flipV="1">
            <a:off x="537766" y="1338793"/>
            <a:ext cx="282595" cy="110351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7" name="Straight Arrow Connector 86"/>
          <p:cNvCxnSpPr/>
          <p:nvPr/>
        </p:nvCxnSpPr>
        <p:spPr>
          <a:xfrm flipH="1">
            <a:off x="6300192" y="1076782"/>
            <a:ext cx="648072" cy="147428"/>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1" name="Straight Arrow Connector 90"/>
          <p:cNvCxnSpPr/>
          <p:nvPr/>
        </p:nvCxnSpPr>
        <p:spPr>
          <a:xfrm flipH="1" flipV="1">
            <a:off x="5652120" y="1076782"/>
            <a:ext cx="661937" cy="14155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4" name="Straight Arrow Connector 93"/>
          <p:cNvCxnSpPr/>
          <p:nvPr/>
        </p:nvCxnSpPr>
        <p:spPr>
          <a:xfrm flipH="1">
            <a:off x="5364088" y="1076782"/>
            <a:ext cx="288032" cy="50144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9" name="Straight Arrow Connector 98"/>
          <p:cNvCxnSpPr/>
          <p:nvPr/>
        </p:nvCxnSpPr>
        <p:spPr>
          <a:xfrm flipH="1">
            <a:off x="5076056" y="1578223"/>
            <a:ext cx="288032" cy="25072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02" name="Straight Arrow Connector 101"/>
          <p:cNvCxnSpPr/>
          <p:nvPr/>
        </p:nvCxnSpPr>
        <p:spPr>
          <a:xfrm flipH="1">
            <a:off x="5004048" y="1835761"/>
            <a:ext cx="88379" cy="369103"/>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04" name="Straight Arrow Connector 103"/>
          <p:cNvCxnSpPr/>
          <p:nvPr/>
        </p:nvCxnSpPr>
        <p:spPr>
          <a:xfrm>
            <a:off x="5000798" y="2191590"/>
            <a:ext cx="75258" cy="373314"/>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107" name="Straight Arrow Connector 106"/>
          <p:cNvCxnSpPr/>
          <p:nvPr/>
        </p:nvCxnSpPr>
        <p:spPr>
          <a:xfrm>
            <a:off x="5724128" y="3140969"/>
            <a:ext cx="288032" cy="11938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09" name="Straight Arrow Connector 108"/>
          <p:cNvCxnSpPr/>
          <p:nvPr/>
        </p:nvCxnSpPr>
        <p:spPr>
          <a:xfrm flipV="1">
            <a:off x="6012160" y="2996953"/>
            <a:ext cx="769640" cy="28122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11" name="Straight Arrow Connector 110"/>
          <p:cNvCxnSpPr/>
          <p:nvPr/>
        </p:nvCxnSpPr>
        <p:spPr>
          <a:xfrm>
            <a:off x="6781800" y="3008389"/>
            <a:ext cx="794420" cy="26978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13" name="Straight Arrow Connector 112"/>
          <p:cNvCxnSpPr/>
          <p:nvPr/>
        </p:nvCxnSpPr>
        <p:spPr>
          <a:xfrm flipV="1">
            <a:off x="7588564" y="2804962"/>
            <a:ext cx="445376" cy="486579"/>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22" name="Oval 121"/>
          <p:cNvSpPr/>
          <p:nvPr/>
        </p:nvSpPr>
        <p:spPr>
          <a:xfrm>
            <a:off x="7889924" y="11093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Arrow Connector 122"/>
          <p:cNvCxnSpPr/>
          <p:nvPr/>
        </p:nvCxnSpPr>
        <p:spPr>
          <a:xfrm flipH="1" flipV="1">
            <a:off x="8594258" y="2220091"/>
            <a:ext cx="5827" cy="354482"/>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25" name="Straight Arrow Connector 124"/>
          <p:cNvCxnSpPr/>
          <p:nvPr/>
        </p:nvCxnSpPr>
        <p:spPr>
          <a:xfrm flipV="1">
            <a:off x="8587438" y="1961121"/>
            <a:ext cx="41099" cy="286655"/>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27" name="Straight Arrow Connector 126"/>
          <p:cNvCxnSpPr/>
          <p:nvPr/>
        </p:nvCxnSpPr>
        <p:spPr>
          <a:xfrm flipH="1" flipV="1">
            <a:off x="8542108" y="1759546"/>
            <a:ext cx="86429" cy="213321"/>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129" name="Straight Arrow Connector 128"/>
          <p:cNvCxnSpPr/>
          <p:nvPr/>
        </p:nvCxnSpPr>
        <p:spPr>
          <a:xfrm flipH="1" flipV="1">
            <a:off x="8162925" y="1371639"/>
            <a:ext cx="364182" cy="38470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31" name="Straight Arrow Connector 130"/>
          <p:cNvCxnSpPr>
            <a:endCxn id="122" idx="5"/>
          </p:cNvCxnSpPr>
          <p:nvPr/>
        </p:nvCxnSpPr>
        <p:spPr>
          <a:xfrm flipH="1" flipV="1">
            <a:off x="8012849" y="1232241"/>
            <a:ext cx="150076" cy="144122"/>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40" name="Straight Arrow Connector 139"/>
          <p:cNvCxnSpPr/>
          <p:nvPr/>
        </p:nvCxnSpPr>
        <p:spPr>
          <a:xfrm flipV="1">
            <a:off x="8029195" y="2564904"/>
            <a:ext cx="606162" cy="240608"/>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45" name="Oval 144"/>
          <p:cNvSpPr/>
          <p:nvPr/>
        </p:nvSpPr>
        <p:spPr>
          <a:xfrm>
            <a:off x="5940152" y="3200659"/>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Arrow Connector 73"/>
          <p:cNvCxnSpPr>
            <a:endCxn id="15406" idx="2"/>
          </p:cNvCxnSpPr>
          <p:nvPr/>
        </p:nvCxnSpPr>
        <p:spPr>
          <a:xfrm flipH="1">
            <a:off x="2308558" y="1325725"/>
            <a:ext cx="466707" cy="764568"/>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76" name="Straight Arrow Connector 75"/>
          <p:cNvCxnSpPr>
            <a:stCxn id="15406" idx="5"/>
          </p:cNvCxnSpPr>
          <p:nvPr/>
        </p:nvCxnSpPr>
        <p:spPr>
          <a:xfrm flipV="1">
            <a:off x="2341324" y="934407"/>
            <a:ext cx="1309302" cy="1168491"/>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2304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85000" lnSpcReduction="2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10</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3 minutes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(1-2 minutes) 1 pitch circuit is 1 set / 1 x 400m track circuit is 1 set.</a:t>
            </a:r>
            <a:r>
              <a:rPr lang="en-US" sz="1400" dirty="0">
                <a:solidFill>
                  <a:schemeClr val="tx1"/>
                </a:solidFill>
              </a:rPr>
              <a:t> 140m in &lt;30 seconds, 50m walk, 50m jog in &lt;30 seconds [X2] </a:t>
            </a:r>
            <a:endParaRPr lang="en-US" sz="1400" dirty="0">
              <a:solidFill>
                <a:schemeClr val="tx1"/>
              </a:solidFill>
              <a:latin typeface="+mj-lt"/>
            </a:endParaRPr>
          </a:p>
          <a:p>
            <a:pPr algn="just" eaLnBrk="1" hangingPunct="1">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latin typeface="+mj-lt"/>
              </a:rPr>
              <a:t>Walking / Jogging to 95-100% </a:t>
            </a:r>
            <a:r>
              <a:rPr lang="en-US" sz="1400" dirty="0" err="1">
                <a:solidFill>
                  <a:schemeClr val="tx1"/>
                </a:solidFill>
                <a:latin typeface="+mj-lt"/>
              </a:rPr>
              <a:t>SP</a:t>
            </a:r>
            <a:r>
              <a:rPr lang="en-US" sz="1400" baseline="-25000" dirty="0" err="1">
                <a:solidFill>
                  <a:schemeClr val="tx1"/>
                </a:solidFill>
                <a:latin typeface="+mj-lt"/>
              </a:rPr>
              <a:t>Max</a:t>
            </a:r>
            <a:endParaRPr lang="en-US" sz="1400" baseline="-25000" dirty="0">
              <a:solidFill>
                <a:schemeClr val="tx1"/>
              </a:solidFill>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aim to complete 1 circuit in 1 minute. On the track aim to complete a 400m track circuit within 1 ½ minutes. Once completed 1 set, walk for 3 minutes depending on fatigue levels then go again. Should not be starting another set out of breath or heavy legs.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Repeated Sprint Ability</a:t>
            </a:r>
            <a:r>
              <a:rPr lang="en-US" altLang="ja-JP" sz="1800" b="1" dirty="0">
                <a:latin typeface="Verdana" pitchFamily="84" charset="0"/>
              </a:rPr>
              <a:t> Exercise </a:t>
            </a:r>
            <a:r>
              <a:rPr lang="en-US" altLang="ja-JP" b="1" dirty="0">
                <a:latin typeface="Verdana" pitchFamily="84" charset="0"/>
              </a:rPr>
              <a:t>3</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Anaerobic Endurance through mix of Linear and Multidirectional Running</a:t>
            </a:r>
          </a:p>
        </p:txBody>
      </p:sp>
      <p:sp>
        <p:nvSpPr>
          <p:cNvPr id="66" name="Oval 65"/>
          <p:cNvSpPr/>
          <p:nvPr/>
        </p:nvSpPr>
        <p:spPr>
          <a:xfrm>
            <a:off x="3563242" y="201828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2325517" y="2562523"/>
            <a:ext cx="628110" cy="0"/>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a:xfrm flipH="1">
            <a:off x="947917" y="2095296"/>
            <a:ext cx="2" cy="709666"/>
          </a:xfrm>
          <a:prstGeom prst="straightConnector1">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cxnSp>
        <p:nvCxnSpPr>
          <p:cNvPr id="71" name="Straight Arrow Connector 70"/>
          <p:cNvCxnSpPr/>
          <p:nvPr/>
        </p:nvCxnSpPr>
        <p:spPr>
          <a:xfrm flipH="1">
            <a:off x="3702651" y="2090292"/>
            <a:ext cx="627281" cy="71467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967020" y="1765955"/>
            <a:ext cx="1156708" cy="1039007"/>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p:nvPr/>
        </p:nvCxnSpPr>
        <p:spPr>
          <a:xfrm>
            <a:off x="2676949" y="2112812"/>
            <a:ext cx="278145" cy="452092"/>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a:stCxn id="66" idx="2"/>
            <a:endCxn id="15407" idx="6"/>
          </p:cNvCxnSpPr>
          <p:nvPr/>
        </p:nvCxnSpPr>
        <p:spPr>
          <a:xfrm flipH="1">
            <a:off x="2676949" y="2090292"/>
            <a:ext cx="886293" cy="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2" name="Straight Arrow Connector 91"/>
          <p:cNvCxnSpPr>
            <a:endCxn id="15410" idx="1"/>
          </p:cNvCxnSpPr>
          <p:nvPr/>
        </p:nvCxnSpPr>
        <p:spPr>
          <a:xfrm>
            <a:off x="3707258" y="1375624"/>
            <a:ext cx="625093" cy="714982"/>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79512" y="3501008"/>
            <a:ext cx="1080120" cy="95410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a:p>
            <a:r>
              <a:rPr lang="en-GB" sz="800" dirty="0"/>
              <a:t>Black = Jogging</a:t>
            </a:r>
          </a:p>
        </p:txBody>
      </p:sp>
      <p:cxnSp>
        <p:nvCxnSpPr>
          <p:cNvPr id="85" name="Straight Arrow Connector 84"/>
          <p:cNvCxnSpPr>
            <a:endCxn id="15405" idx="0"/>
          </p:cNvCxnSpPr>
          <p:nvPr/>
        </p:nvCxnSpPr>
        <p:spPr>
          <a:xfrm flipV="1">
            <a:off x="2123729" y="884582"/>
            <a:ext cx="203687" cy="881374"/>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93" name="Straight Arrow Connector 92"/>
          <p:cNvCxnSpPr/>
          <p:nvPr/>
        </p:nvCxnSpPr>
        <p:spPr>
          <a:xfrm flipH="1" flipV="1">
            <a:off x="952853" y="1375624"/>
            <a:ext cx="1355705" cy="1186899"/>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5" name="Straight Arrow Connector 94"/>
          <p:cNvCxnSpPr>
            <a:endCxn id="15415" idx="3"/>
          </p:cNvCxnSpPr>
          <p:nvPr/>
        </p:nvCxnSpPr>
        <p:spPr>
          <a:xfrm>
            <a:off x="952853" y="1375624"/>
            <a:ext cx="0" cy="714669"/>
          </a:xfrm>
          <a:prstGeom prst="straightConnector1">
            <a:avLst/>
          </a:prstGeom>
          <a:ln>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116" name="Straight Arrow Connector 115"/>
          <p:cNvCxnSpPr>
            <a:stCxn id="15405" idx="0"/>
          </p:cNvCxnSpPr>
          <p:nvPr/>
        </p:nvCxnSpPr>
        <p:spPr>
          <a:xfrm>
            <a:off x="2327416" y="884582"/>
            <a:ext cx="1375235" cy="49104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21" name="Straight Arrow Connector 120"/>
          <p:cNvCxnSpPr>
            <a:endCxn id="15418" idx="3"/>
          </p:cNvCxnSpPr>
          <p:nvPr/>
        </p:nvCxnSpPr>
        <p:spPr>
          <a:xfrm flipV="1">
            <a:off x="3696599" y="2090293"/>
            <a:ext cx="6052" cy="712289"/>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2" name="Straight Arrow Connector 81"/>
          <p:cNvCxnSpPr/>
          <p:nvPr/>
        </p:nvCxnSpPr>
        <p:spPr>
          <a:xfrm flipH="1">
            <a:off x="7020272" y="1052736"/>
            <a:ext cx="936104"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25" name="Straight Arrow Connector 124"/>
          <p:cNvCxnSpPr/>
          <p:nvPr/>
        </p:nvCxnSpPr>
        <p:spPr>
          <a:xfrm>
            <a:off x="7092280" y="1130103"/>
            <a:ext cx="864096" cy="0"/>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128" name="Straight Arrow Connector 127"/>
          <p:cNvCxnSpPr/>
          <p:nvPr/>
        </p:nvCxnSpPr>
        <p:spPr>
          <a:xfrm flipH="1">
            <a:off x="5652120" y="1205359"/>
            <a:ext cx="2304256"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97" name="Freeform 96"/>
          <p:cNvSpPr/>
          <p:nvPr/>
        </p:nvSpPr>
        <p:spPr>
          <a:xfrm>
            <a:off x="5042711" y="1200150"/>
            <a:ext cx="619902" cy="1271588"/>
          </a:xfrm>
          <a:custGeom>
            <a:avLst/>
            <a:gdLst>
              <a:gd name="connsiteX0" fmla="*/ 619902 w 619902"/>
              <a:gd name="connsiteY0" fmla="*/ 0 h 1271588"/>
              <a:gd name="connsiteX1" fmla="*/ 415114 w 619902"/>
              <a:gd name="connsiteY1" fmla="*/ 138113 h 1271588"/>
              <a:gd name="connsiteX2" fmla="*/ 200802 w 619902"/>
              <a:gd name="connsiteY2" fmla="*/ 342900 h 1271588"/>
              <a:gd name="connsiteX3" fmla="*/ 72214 w 619902"/>
              <a:gd name="connsiteY3" fmla="*/ 566738 h 1271588"/>
              <a:gd name="connsiteX4" fmla="*/ 5539 w 619902"/>
              <a:gd name="connsiteY4" fmla="*/ 842963 h 1271588"/>
              <a:gd name="connsiteX5" fmla="*/ 10302 w 619902"/>
              <a:gd name="connsiteY5" fmla="*/ 1081088 h 1271588"/>
              <a:gd name="connsiteX6" fmla="*/ 62689 w 619902"/>
              <a:gd name="connsiteY6" fmla="*/ 1271588 h 12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902" h="1271588">
                <a:moveTo>
                  <a:pt x="619902" y="0"/>
                </a:moveTo>
                <a:cubicBezTo>
                  <a:pt x="552433" y="40481"/>
                  <a:pt x="484964" y="80963"/>
                  <a:pt x="415114" y="138113"/>
                </a:cubicBezTo>
                <a:cubicBezTo>
                  <a:pt x="345264" y="195263"/>
                  <a:pt x="257952" y="271463"/>
                  <a:pt x="200802" y="342900"/>
                </a:cubicBezTo>
                <a:cubicBezTo>
                  <a:pt x="143652" y="414337"/>
                  <a:pt x="104758" y="483394"/>
                  <a:pt x="72214" y="566738"/>
                </a:cubicBezTo>
                <a:cubicBezTo>
                  <a:pt x="39670" y="650082"/>
                  <a:pt x="15858" y="757238"/>
                  <a:pt x="5539" y="842963"/>
                </a:cubicBezTo>
                <a:cubicBezTo>
                  <a:pt x="-4780" y="928688"/>
                  <a:pt x="777" y="1009651"/>
                  <a:pt x="10302" y="1081088"/>
                </a:cubicBezTo>
                <a:cubicBezTo>
                  <a:pt x="19827" y="1152526"/>
                  <a:pt x="41258" y="1212057"/>
                  <a:pt x="62689" y="1271588"/>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Arrow Connector 98"/>
          <p:cNvCxnSpPr>
            <a:stCxn id="97" idx="6"/>
          </p:cNvCxnSpPr>
          <p:nvPr/>
        </p:nvCxnSpPr>
        <p:spPr>
          <a:xfrm>
            <a:off x="5105400" y="2471738"/>
            <a:ext cx="42664" cy="93166"/>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01" name="Straight Arrow Connector 100"/>
          <p:cNvCxnSpPr/>
          <p:nvPr/>
        </p:nvCxnSpPr>
        <p:spPr>
          <a:xfrm>
            <a:off x="5148064" y="2564904"/>
            <a:ext cx="720080" cy="695445"/>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103" name="Straight Arrow Connector 102"/>
          <p:cNvCxnSpPr/>
          <p:nvPr/>
        </p:nvCxnSpPr>
        <p:spPr>
          <a:xfrm>
            <a:off x="5875412" y="3260349"/>
            <a:ext cx="936104"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43" name="Straight Arrow Connector 142"/>
          <p:cNvCxnSpPr/>
          <p:nvPr/>
        </p:nvCxnSpPr>
        <p:spPr>
          <a:xfrm flipH="1">
            <a:off x="5865130" y="3164784"/>
            <a:ext cx="906388" cy="1"/>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46" name="Straight Arrow Connector 145"/>
          <p:cNvCxnSpPr/>
          <p:nvPr/>
        </p:nvCxnSpPr>
        <p:spPr>
          <a:xfrm>
            <a:off x="5875412" y="3068960"/>
            <a:ext cx="2080964"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109" name="Freeform 108"/>
          <p:cNvSpPr/>
          <p:nvPr/>
        </p:nvSpPr>
        <p:spPr>
          <a:xfrm>
            <a:off x="7953375" y="1704975"/>
            <a:ext cx="629414" cy="1366838"/>
          </a:xfrm>
          <a:custGeom>
            <a:avLst/>
            <a:gdLst>
              <a:gd name="connsiteX0" fmla="*/ 0 w 629414"/>
              <a:gd name="connsiteY0" fmla="*/ 1366838 h 1366838"/>
              <a:gd name="connsiteX1" fmla="*/ 266700 w 629414"/>
              <a:gd name="connsiteY1" fmla="*/ 1223963 h 1366838"/>
              <a:gd name="connsiteX2" fmla="*/ 452438 w 629414"/>
              <a:gd name="connsiteY2" fmla="*/ 1009650 h 1366838"/>
              <a:gd name="connsiteX3" fmla="*/ 604838 w 629414"/>
              <a:gd name="connsiteY3" fmla="*/ 723900 h 1366838"/>
              <a:gd name="connsiteX4" fmla="*/ 628650 w 629414"/>
              <a:gd name="connsiteY4" fmla="*/ 395288 h 1366838"/>
              <a:gd name="connsiteX5" fmla="*/ 600075 w 629414"/>
              <a:gd name="connsiteY5" fmla="*/ 161925 h 1366838"/>
              <a:gd name="connsiteX6" fmla="*/ 509588 w 629414"/>
              <a:gd name="connsiteY6" fmla="*/ 0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414" h="1366838">
                <a:moveTo>
                  <a:pt x="0" y="1366838"/>
                </a:moveTo>
                <a:cubicBezTo>
                  <a:pt x="95647" y="1325166"/>
                  <a:pt x="191294" y="1283494"/>
                  <a:pt x="266700" y="1223963"/>
                </a:cubicBezTo>
                <a:cubicBezTo>
                  <a:pt x="342106" y="1164432"/>
                  <a:pt x="396082" y="1092994"/>
                  <a:pt x="452438" y="1009650"/>
                </a:cubicBezTo>
                <a:cubicBezTo>
                  <a:pt x="508794" y="926306"/>
                  <a:pt x="575469" y="826294"/>
                  <a:pt x="604838" y="723900"/>
                </a:cubicBezTo>
                <a:cubicBezTo>
                  <a:pt x="634207" y="621506"/>
                  <a:pt x="629444" y="488950"/>
                  <a:pt x="628650" y="395288"/>
                </a:cubicBezTo>
                <a:cubicBezTo>
                  <a:pt x="627856" y="301626"/>
                  <a:pt x="619919" y="227806"/>
                  <a:pt x="600075" y="161925"/>
                </a:cubicBezTo>
                <a:cubicBezTo>
                  <a:pt x="580231" y="96044"/>
                  <a:pt x="544909" y="48022"/>
                  <a:pt x="509588"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Arrow Connector 110"/>
          <p:cNvCxnSpPr>
            <a:stCxn id="109" idx="6"/>
          </p:cNvCxnSpPr>
          <p:nvPr/>
        </p:nvCxnSpPr>
        <p:spPr>
          <a:xfrm flipH="1" flipV="1">
            <a:off x="8388424" y="1628800"/>
            <a:ext cx="74539" cy="76175"/>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13" name="Straight Arrow Connector 112"/>
          <p:cNvCxnSpPr/>
          <p:nvPr/>
        </p:nvCxnSpPr>
        <p:spPr>
          <a:xfrm flipH="1" flipV="1">
            <a:off x="7956376" y="1052736"/>
            <a:ext cx="432048" cy="5760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5" name="Oval 154"/>
          <p:cNvSpPr/>
          <p:nvPr/>
        </p:nvSpPr>
        <p:spPr>
          <a:xfrm>
            <a:off x="7886700" y="9807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304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154930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Extended Speed E</a:t>
            </a:r>
            <a:r>
              <a:rPr lang="en-US" altLang="ja-JP" sz="7200" b="1" dirty="0">
                <a:latin typeface="Calibri" pitchFamily="34" charset="0"/>
              </a:rPr>
              <a:t>xercises</a:t>
            </a:r>
            <a:endParaRPr lang="en-US" sz="7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440"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0855" y="4221088"/>
            <a:ext cx="4572000" cy="738664"/>
          </a:xfrm>
          <a:prstGeom prst="rect">
            <a:avLst/>
          </a:prstGeom>
        </p:spPr>
        <p:txBody>
          <a:bodyPr>
            <a:spAutoFit/>
          </a:bodyPr>
          <a:lstStyle/>
          <a:p>
            <a:pPr algn="ctr"/>
            <a:r>
              <a:rPr lang="en-US" b="1" dirty="0">
                <a:latin typeface="Calibri" pitchFamily="34" charset="0"/>
              </a:rPr>
              <a:t>Referees and Specialist Assistant Referees</a:t>
            </a:r>
          </a:p>
          <a:p>
            <a:pPr algn="ctr"/>
            <a:r>
              <a:rPr lang="en-US" altLang="ja-JP" sz="1200" b="1" dirty="0">
                <a:latin typeface="Calibri" pitchFamily="34" charset="0"/>
              </a:rPr>
              <a:t>Pre-Season Training </a:t>
            </a:r>
            <a:r>
              <a:rPr lang="en-US" altLang="ja-JP" sz="1200" b="1" dirty="0" err="1">
                <a:latin typeface="Calibri" pitchFamily="34" charset="0"/>
              </a:rPr>
              <a:t>Programme</a:t>
            </a:r>
            <a:endParaRPr lang="en-US" altLang="ja-JP" sz="1200" b="1" dirty="0">
              <a:latin typeface="Calibri" pitchFamily="34" charset="0"/>
            </a:endParaRPr>
          </a:p>
          <a:p>
            <a:pPr algn="ctr"/>
            <a:r>
              <a:rPr lang="en-US" altLang="ja-JP" sz="1200" b="1" dirty="0">
                <a:latin typeface="Calibri" pitchFamily="34" charset="0"/>
              </a:rPr>
              <a:t>Elite Level</a:t>
            </a:r>
          </a:p>
        </p:txBody>
      </p:sp>
    </p:spTree>
    <p:extLst>
      <p:ext uri="{BB962C8B-B14F-4D97-AF65-F5344CB8AC3E}">
        <p14:creationId xmlns:p14="http://schemas.microsoft.com/office/powerpoint/2010/main" val="130796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4</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4 minutes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2 minutes </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100%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a:t>
            </a: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or running track, aim to achieve maximum speed in quickest time and maintain this speed to the set distance. </a:t>
            </a:r>
            <a:r>
              <a:rPr lang="en-US" sz="1400" dirty="0">
                <a:solidFill>
                  <a:schemeClr val="tx1"/>
                </a:solidFill>
              </a:rPr>
              <a:t>Keep the same discipline for the shorter sprints as is given for the longer sprints.</a:t>
            </a:r>
            <a:endParaRPr lang="en-US" sz="1400" b="1" dirty="0">
              <a:solidFill>
                <a:schemeClr val="tx1"/>
              </a:solidFill>
            </a:endParaRPr>
          </a:p>
          <a:p>
            <a:pPr algn="l">
              <a:lnSpc>
                <a:spcPct val="120000"/>
              </a:lnSpc>
            </a:pP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Extended Speed</a:t>
            </a:r>
            <a:r>
              <a:rPr lang="en-US" altLang="ja-JP" sz="1800" b="1" dirty="0">
                <a:latin typeface="Verdana" pitchFamily="84" charset="0"/>
              </a:rPr>
              <a:t> Exercise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Sprinting Speed and Running Technique over distance</a:t>
            </a:r>
          </a:p>
        </p:txBody>
      </p:sp>
      <p:sp>
        <p:nvSpPr>
          <p:cNvPr id="6" name="Oval 5"/>
          <p:cNvSpPr/>
          <p:nvPr/>
        </p:nvSpPr>
        <p:spPr>
          <a:xfrm>
            <a:off x="869874" y="227061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880845" y="27329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73999" y="13036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69874" y="1757751"/>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cxnSp>
        <p:nvCxnSpPr>
          <p:cNvPr id="3" name="Straight Arrow Connector 2"/>
          <p:cNvCxnSpPr>
            <a:stCxn id="68" idx="6"/>
          </p:cNvCxnSpPr>
          <p:nvPr/>
        </p:nvCxnSpPr>
        <p:spPr>
          <a:xfrm>
            <a:off x="1018015" y="1375624"/>
            <a:ext cx="889689"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p:nvPr/>
        </p:nvCxnSpPr>
        <p:spPr>
          <a:xfrm>
            <a:off x="1004628" y="1829759"/>
            <a:ext cx="1329049"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65" name="Straight Arrow Connector 64"/>
          <p:cNvCxnSpPr/>
          <p:nvPr/>
        </p:nvCxnSpPr>
        <p:spPr>
          <a:xfrm>
            <a:off x="1013890" y="2342623"/>
            <a:ext cx="1973934"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a:off x="1018015" y="2804435"/>
            <a:ext cx="2684636"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endCxn id="69" idx="7"/>
          </p:cNvCxnSpPr>
          <p:nvPr/>
        </p:nvCxnSpPr>
        <p:spPr>
          <a:xfrm flipH="1">
            <a:off x="992799" y="1375624"/>
            <a:ext cx="914905" cy="403218"/>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77" name="Straight Arrow Connector 76"/>
          <p:cNvCxnSpPr>
            <a:endCxn id="6" idx="7"/>
          </p:cNvCxnSpPr>
          <p:nvPr/>
        </p:nvCxnSpPr>
        <p:spPr>
          <a:xfrm flipH="1">
            <a:off x="992799" y="1820259"/>
            <a:ext cx="1336943" cy="471447"/>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endCxn id="66" idx="7"/>
          </p:cNvCxnSpPr>
          <p:nvPr/>
        </p:nvCxnSpPr>
        <p:spPr>
          <a:xfrm flipH="1">
            <a:off x="1003770" y="2345131"/>
            <a:ext cx="1984055" cy="408914"/>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1259632" y="1196752"/>
            <a:ext cx="401638" cy="184666"/>
          </a:xfrm>
          <a:prstGeom prst="rect">
            <a:avLst/>
          </a:prstGeom>
          <a:noFill/>
        </p:spPr>
        <p:txBody>
          <a:bodyPr wrap="square" rtlCol="0">
            <a:spAutoFit/>
          </a:bodyPr>
          <a:lstStyle/>
          <a:p>
            <a:r>
              <a:rPr lang="en-GB" sz="600" dirty="0">
                <a:solidFill>
                  <a:schemeClr val="bg1"/>
                </a:solidFill>
              </a:rPr>
              <a:t>30m</a:t>
            </a:r>
          </a:p>
        </p:txBody>
      </p:sp>
      <p:sp>
        <p:nvSpPr>
          <p:cNvPr id="82" name="TextBox 81"/>
          <p:cNvSpPr txBox="1"/>
          <p:nvPr/>
        </p:nvSpPr>
        <p:spPr>
          <a:xfrm>
            <a:off x="1403648" y="1660158"/>
            <a:ext cx="401638" cy="184666"/>
          </a:xfrm>
          <a:prstGeom prst="rect">
            <a:avLst/>
          </a:prstGeom>
          <a:noFill/>
        </p:spPr>
        <p:txBody>
          <a:bodyPr wrap="square" rtlCol="0">
            <a:spAutoFit/>
          </a:bodyPr>
          <a:lstStyle/>
          <a:p>
            <a:r>
              <a:rPr lang="en-GB" sz="600" dirty="0">
                <a:solidFill>
                  <a:schemeClr val="bg1"/>
                </a:solidFill>
              </a:rPr>
              <a:t>45m</a:t>
            </a:r>
          </a:p>
        </p:txBody>
      </p:sp>
      <p:sp>
        <p:nvSpPr>
          <p:cNvPr id="83" name="TextBox 82"/>
          <p:cNvSpPr txBox="1"/>
          <p:nvPr/>
        </p:nvSpPr>
        <p:spPr>
          <a:xfrm>
            <a:off x="1547664" y="2164214"/>
            <a:ext cx="401638" cy="184666"/>
          </a:xfrm>
          <a:prstGeom prst="rect">
            <a:avLst/>
          </a:prstGeom>
          <a:noFill/>
        </p:spPr>
        <p:txBody>
          <a:bodyPr wrap="square" rtlCol="0">
            <a:spAutoFit/>
          </a:bodyPr>
          <a:lstStyle/>
          <a:p>
            <a:r>
              <a:rPr lang="en-GB" sz="600" dirty="0">
                <a:solidFill>
                  <a:schemeClr val="bg1"/>
                </a:solidFill>
              </a:rPr>
              <a:t>60m</a:t>
            </a:r>
          </a:p>
        </p:txBody>
      </p:sp>
      <p:sp>
        <p:nvSpPr>
          <p:cNvPr id="84" name="TextBox 83"/>
          <p:cNvSpPr txBox="1"/>
          <p:nvPr/>
        </p:nvSpPr>
        <p:spPr>
          <a:xfrm>
            <a:off x="1763688" y="2636912"/>
            <a:ext cx="401638" cy="184666"/>
          </a:xfrm>
          <a:prstGeom prst="rect">
            <a:avLst/>
          </a:prstGeom>
          <a:noFill/>
        </p:spPr>
        <p:txBody>
          <a:bodyPr wrap="square" rtlCol="0">
            <a:spAutoFit/>
          </a:bodyPr>
          <a:lstStyle/>
          <a:p>
            <a:r>
              <a:rPr lang="en-GB" sz="600" dirty="0">
                <a:solidFill>
                  <a:schemeClr val="bg1"/>
                </a:solidFill>
              </a:rPr>
              <a:t>75m</a:t>
            </a:r>
          </a:p>
        </p:txBody>
      </p:sp>
    </p:spTree>
    <p:extLst>
      <p:ext uri="{BB962C8B-B14F-4D97-AF65-F5344CB8AC3E}">
        <p14:creationId xmlns:p14="http://schemas.microsoft.com/office/powerpoint/2010/main" val="388419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4</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4 minutes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2 minutes </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100%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a:t>
            </a: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or running track, aim to achieve maximum speed in quickest time and maintain this speed to the set distance. Keep the same discipline for the shorter sprints as is given for the longer sprints.</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Extended Speed</a:t>
            </a:r>
            <a:r>
              <a:rPr lang="en-US" altLang="ja-JP" sz="1800" b="1" dirty="0">
                <a:latin typeface="Verdana" pitchFamily="84" charset="0"/>
              </a:rPr>
              <a:t> Exercise 2</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Sprinting Speed and Running Technique over distance</a:t>
            </a:r>
          </a:p>
        </p:txBody>
      </p:sp>
      <p:sp>
        <p:nvSpPr>
          <p:cNvPr id="6" name="Oval 5"/>
          <p:cNvSpPr/>
          <p:nvPr/>
        </p:nvSpPr>
        <p:spPr>
          <a:xfrm>
            <a:off x="869874" y="2270615"/>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880845" y="273295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73999" y="130361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69874" y="1757751"/>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cxnSp>
        <p:nvCxnSpPr>
          <p:cNvPr id="3" name="Straight Arrow Connector 2"/>
          <p:cNvCxnSpPr>
            <a:stCxn id="68" idx="6"/>
          </p:cNvCxnSpPr>
          <p:nvPr/>
        </p:nvCxnSpPr>
        <p:spPr>
          <a:xfrm>
            <a:off x="1018015" y="1375624"/>
            <a:ext cx="2875230"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p:nvPr/>
        </p:nvCxnSpPr>
        <p:spPr>
          <a:xfrm>
            <a:off x="1004628" y="1829759"/>
            <a:ext cx="1135185"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65" name="Straight Arrow Connector 64"/>
          <p:cNvCxnSpPr/>
          <p:nvPr/>
        </p:nvCxnSpPr>
        <p:spPr>
          <a:xfrm>
            <a:off x="1013890" y="2342623"/>
            <a:ext cx="2549352" cy="820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a:off x="1018015" y="2804435"/>
            <a:ext cx="730468" cy="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endCxn id="69" idx="7"/>
          </p:cNvCxnSpPr>
          <p:nvPr/>
        </p:nvCxnSpPr>
        <p:spPr>
          <a:xfrm flipH="1">
            <a:off x="992799" y="1381418"/>
            <a:ext cx="2900446" cy="397424"/>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77" name="Straight Arrow Connector 76"/>
          <p:cNvCxnSpPr>
            <a:endCxn id="6" idx="7"/>
          </p:cNvCxnSpPr>
          <p:nvPr/>
        </p:nvCxnSpPr>
        <p:spPr>
          <a:xfrm flipH="1">
            <a:off x="992799" y="1829759"/>
            <a:ext cx="1130929" cy="461947"/>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endCxn id="66" idx="7"/>
          </p:cNvCxnSpPr>
          <p:nvPr/>
        </p:nvCxnSpPr>
        <p:spPr>
          <a:xfrm flipH="1">
            <a:off x="1003770" y="2350826"/>
            <a:ext cx="2559472" cy="403219"/>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1259632" y="1196752"/>
            <a:ext cx="401638" cy="184666"/>
          </a:xfrm>
          <a:prstGeom prst="rect">
            <a:avLst/>
          </a:prstGeom>
          <a:noFill/>
        </p:spPr>
        <p:txBody>
          <a:bodyPr wrap="square" rtlCol="0">
            <a:spAutoFit/>
          </a:bodyPr>
          <a:lstStyle/>
          <a:p>
            <a:r>
              <a:rPr lang="en-GB" sz="600" dirty="0">
                <a:solidFill>
                  <a:schemeClr val="bg1"/>
                </a:solidFill>
              </a:rPr>
              <a:t>80m</a:t>
            </a:r>
          </a:p>
        </p:txBody>
      </p:sp>
      <p:sp>
        <p:nvSpPr>
          <p:cNvPr id="82" name="TextBox 81"/>
          <p:cNvSpPr txBox="1"/>
          <p:nvPr/>
        </p:nvSpPr>
        <p:spPr>
          <a:xfrm>
            <a:off x="1403648" y="1660158"/>
            <a:ext cx="401638" cy="184666"/>
          </a:xfrm>
          <a:prstGeom prst="rect">
            <a:avLst/>
          </a:prstGeom>
          <a:noFill/>
        </p:spPr>
        <p:txBody>
          <a:bodyPr wrap="square" rtlCol="0">
            <a:spAutoFit/>
          </a:bodyPr>
          <a:lstStyle/>
          <a:p>
            <a:r>
              <a:rPr lang="en-GB" sz="600" dirty="0">
                <a:solidFill>
                  <a:schemeClr val="bg1"/>
                </a:solidFill>
              </a:rPr>
              <a:t>40m</a:t>
            </a:r>
          </a:p>
        </p:txBody>
      </p:sp>
      <p:sp>
        <p:nvSpPr>
          <p:cNvPr id="83" name="TextBox 82"/>
          <p:cNvSpPr txBox="1"/>
          <p:nvPr/>
        </p:nvSpPr>
        <p:spPr>
          <a:xfrm>
            <a:off x="1547664" y="2164214"/>
            <a:ext cx="401638" cy="184666"/>
          </a:xfrm>
          <a:prstGeom prst="rect">
            <a:avLst/>
          </a:prstGeom>
          <a:noFill/>
        </p:spPr>
        <p:txBody>
          <a:bodyPr wrap="square" rtlCol="0">
            <a:spAutoFit/>
          </a:bodyPr>
          <a:lstStyle/>
          <a:p>
            <a:r>
              <a:rPr lang="en-GB" sz="600" dirty="0">
                <a:solidFill>
                  <a:schemeClr val="bg1"/>
                </a:solidFill>
              </a:rPr>
              <a:t>70m</a:t>
            </a:r>
          </a:p>
        </p:txBody>
      </p:sp>
      <p:sp>
        <p:nvSpPr>
          <p:cNvPr id="84" name="TextBox 83"/>
          <p:cNvSpPr txBox="1"/>
          <p:nvPr/>
        </p:nvSpPr>
        <p:spPr>
          <a:xfrm>
            <a:off x="1357444" y="2661712"/>
            <a:ext cx="401638" cy="184666"/>
          </a:xfrm>
          <a:prstGeom prst="rect">
            <a:avLst/>
          </a:prstGeom>
          <a:noFill/>
        </p:spPr>
        <p:txBody>
          <a:bodyPr wrap="square" rtlCol="0">
            <a:spAutoFit/>
          </a:bodyPr>
          <a:lstStyle/>
          <a:p>
            <a:r>
              <a:rPr lang="en-GB" sz="600" dirty="0">
                <a:solidFill>
                  <a:schemeClr val="bg1"/>
                </a:solidFill>
              </a:rPr>
              <a:t>35m</a:t>
            </a:r>
          </a:p>
        </p:txBody>
      </p:sp>
    </p:spTree>
    <p:extLst>
      <p:ext uri="{BB962C8B-B14F-4D97-AF65-F5344CB8AC3E}">
        <p14:creationId xmlns:p14="http://schemas.microsoft.com/office/powerpoint/2010/main" val="122217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Preparation Week 1</a:t>
            </a:r>
            <a:br>
              <a:rPr lang="en-GB" b="1" dirty="0"/>
            </a:br>
            <a:endParaRPr lang="en-GB"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4455626"/>
              </p:ext>
            </p:extLst>
          </p:nvPr>
        </p:nvGraphicFramePr>
        <p:xfrm>
          <a:off x="251520" y="1763199"/>
          <a:ext cx="8496944" cy="4402105"/>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1690482">
                  <a:extLst>
                    <a:ext uri="{9D8B030D-6E8A-4147-A177-3AD203B41FA5}">
                      <a16:colId xmlns:a16="http://schemas.microsoft.com/office/drawing/2014/main" val="20001"/>
                    </a:ext>
                  </a:extLst>
                </a:gridCol>
                <a:gridCol w="169389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342037">
                <a:tc>
                  <a:txBody>
                    <a:bodyPr/>
                    <a:lstStyle/>
                    <a:p>
                      <a:pPr algn="ctr">
                        <a:spcAft>
                          <a:spcPts val="0"/>
                        </a:spcAft>
                      </a:pPr>
                      <a:r>
                        <a:rPr lang="en-GB" sz="2000" dirty="0">
                          <a:effectLst/>
                        </a:rPr>
                        <a:t> </a:t>
                      </a:r>
                      <a:endParaRPr lang="en-GB" sz="2000" dirty="0">
                        <a:effectLst/>
                        <a:latin typeface="Arial"/>
                        <a:ea typeface="Times New Roman"/>
                        <a:cs typeface="Times New Roman"/>
                      </a:endParaRPr>
                    </a:p>
                  </a:txBody>
                  <a:tcPr marL="68580" marR="68580" marT="0" marB="0">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General Conditioning</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Injury Prevention</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Functional Conditioning</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rPr>
                        <a:t>Cross Training Recovery</a:t>
                      </a:r>
                      <a:endParaRPr lang="en-GB" sz="18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595104">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-14</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endParaRPr lang="en-GB" sz="1000" baseline="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Cycling</a:t>
                      </a:r>
                      <a:r>
                        <a:rPr lang="en-GB" sz="1000" baseline="0" dirty="0">
                          <a:effectLst/>
                          <a:latin typeface="+mn-lt"/>
                          <a:ea typeface="Times New Roman"/>
                          <a:cs typeface="Times New Roman"/>
                        </a:rPr>
                        <a:t> or Swimming</a:t>
                      </a:r>
                    </a:p>
                    <a:p>
                      <a:pPr algn="ctr">
                        <a:spcAft>
                          <a:spcPts val="0"/>
                        </a:spcAft>
                      </a:pPr>
                      <a:r>
                        <a:rPr lang="en-GB" sz="1000" baseline="0" dirty="0">
                          <a:effectLst/>
                          <a:latin typeface="+mn-lt"/>
                          <a:ea typeface="Times New Roman"/>
                          <a:cs typeface="Times New Roman"/>
                        </a:rPr>
                        <a:t>(30-45 minutes)</a:t>
                      </a: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423467">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-13</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702077">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-12</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High Intensity</a:t>
                      </a:r>
                    </a:p>
                    <a:p>
                      <a:pPr algn="ctr">
                        <a:spcAft>
                          <a:spcPts val="0"/>
                        </a:spcAft>
                      </a:pPr>
                      <a:r>
                        <a:rPr lang="en-GB" sz="1000" dirty="0">
                          <a:effectLst/>
                        </a:rPr>
                        <a:t>(Exercise 1)</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459667">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-11</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620453">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-10</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Speed Endurance</a:t>
                      </a:r>
                    </a:p>
                    <a:p>
                      <a:pPr algn="ctr">
                        <a:spcAft>
                          <a:spcPts val="0"/>
                        </a:spcAft>
                      </a:pPr>
                      <a:r>
                        <a:rPr lang="en-GB" sz="1000" dirty="0">
                          <a:effectLst/>
                        </a:rPr>
                        <a:t>(Exercise 1)</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 </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422628">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-9</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REST DAY</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630069">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-8</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High Intensity</a:t>
                      </a:r>
                    </a:p>
                    <a:p>
                      <a:pPr algn="ctr">
                        <a:spcAft>
                          <a:spcPts val="0"/>
                        </a:spcAft>
                      </a:pPr>
                      <a:r>
                        <a:rPr lang="en-GB" sz="1000" dirty="0">
                          <a:effectLst/>
                        </a:rPr>
                        <a:t>(Exercise 2)</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endParaRPr lang="en-GB" sz="1000" baseline="0" dirty="0">
                        <a:effectLst/>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rPr>
                        <a:t>(Exercises 1) </a:t>
                      </a:r>
                      <a:endParaRPr lang="en-GB" sz="100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endParaRPr lang="en-GB" dirty="0"/>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pic>
        <p:nvPicPr>
          <p:cNvPr id="8"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84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514291"/>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Explosive Speed </a:t>
            </a:r>
          </a:p>
          <a:p>
            <a:pPr algn="ctr"/>
            <a:r>
              <a:rPr lang="en-US" altLang="ja-JP" sz="7200" b="1" dirty="0">
                <a:latin typeface="Calibri" pitchFamily="34" charset="0"/>
              </a:rPr>
              <a:t>Exercises</a:t>
            </a:r>
            <a:endParaRPr lang="en-US" sz="7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0855" y="4221088"/>
            <a:ext cx="4572000" cy="738664"/>
          </a:xfrm>
          <a:prstGeom prst="rect">
            <a:avLst/>
          </a:prstGeom>
        </p:spPr>
        <p:txBody>
          <a:bodyPr>
            <a:spAutoFit/>
          </a:bodyPr>
          <a:lstStyle/>
          <a:p>
            <a:pPr algn="ctr"/>
            <a:r>
              <a:rPr lang="en-US" b="1" dirty="0">
                <a:latin typeface="Calibri" pitchFamily="34" charset="0"/>
              </a:rPr>
              <a:t>Referees and Specialist Assistant Referees</a:t>
            </a:r>
          </a:p>
          <a:p>
            <a:pPr algn="ctr"/>
            <a:r>
              <a:rPr lang="en-US" altLang="ja-JP" sz="1200" b="1" dirty="0">
                <a:latin typeface="Calibri" pitchFamily="34" charset="0"/>
              </a:rPr>
              <a:t>Pre-Season Training </a:t>
            </a:r>
            <a:r>
              <a:rPr lang="en-US" altLang="ja-JP" sz="1200" b="1" dirty="0" err="1">
                <a:latin typeface="Calibri" pitchFamily="34" charset="0"/>
              </a:rPr>
              <a:t>Programme</a:t>
            </a:r>
            <a:endParaRPr lang="en-US" altLang="ja-JP" sz="1200" b="1" dirty="0">
              <a:latin typeface="Calibri" pitchFamily="34" charset="0"/>
            </a:endParaRPr>
          </a:p>
          <a:p>
            <a:pPr algn="ctr"/>
            <a:r>
              <a:rPr lang="en-US" altLang="ja-JP" sz="1200" b="1" dirty="0">
                <a:latin typeface="Calibri" pitchFamily="34" charset="0"/>
              </a:rPr>
              <a:t>Elite Level</a:t>
            </a:r>
          </a:p>
        </p:txBody>
      </p:sp>
    </p:spTree>
    <p:extLst>
      <p:ext uri="{BB962C8B-B14F-4D97-AF65-F5344CB8AC3E}">
        <p14:creationId xmlns:p14="http://schemas.microsoft.com/office/powerpoint/2010/main" val="2323018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692696"/>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4</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4 minutes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1 minute</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100%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a:t>
            </a: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or running track, aim to achieve maximum speed in quickest time and </a:t>
            </a:r>
            <a:r>
              <a:rPr lang="en-US" sz="1400" dirty="0" err="1">
                <a:solidFill>
                  <a:schemeClr val="tx1"/>
                </a:solidFill>
                <a:latin typeface="+mj-lt"/>
              </a:rPr>
              <a:t>expload</a:t>
            </a:r>
            <a:r>
              <a:rPr lang="en-US" sz="1400" dirty="0">
                <a:solidFill>
                  <a:schemeClr val="tx1"/>
                </a:solidFill>
                <a:latin typeface="+mj-lt"/>
              </a:rPr>
              <a:t> away from a starting position on each occasion</a:t>
            </a:r>
            <a:r>
              <a:rPr lang="en-US" sz="1400" dirty="0">
                <a:solidFill>
                  <a:schemeClr val="tx1"/>
                </a:solidFill>
              </a:rPr>
              <a:t>.</a:t>
            </a:r>
            <a:endParaRPr lang="en-US" sz="1400" b="1" dirty="0">
              <a:solidFill>
                <a:schemeClr val="tx1"/>
              </a:solidFill>
            </a:endParaRPr>
          </a:p>
          <a:p>
            <a:pPr algn="l">
              <a:lnSpc>
                <a:spcPct val="120000"/>
              </a:lnSpc>
            </a:pP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Explosive Speed</a:t>
            </a:r>
            <a:r>
              <a:rPr lang="en-US" altLang="ja-JP" sz="1800" b="1" dirty="0">
                <a:latin typeface="Verdana" pitchFamily="84" charset="0"/>
              </a:rPr>
              <a:t> Exercise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tricviews.org.uk/wp-content/uploads/athle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Explosive Sprinting Speed</a:t>
            </a:r>
          </a:p>
        </p:txBody>
      </p:sp>
      <p:sp>
        <p:nvSpPr>
          <p:cNvPr id="6" name="Oval 5"/>
          <p:cNvSpPr/>
          <p:nvPr/>
        </p:nvSpPr>
        <p:spPr>
          <a:xfrm>
            <a:off x="2532933" y="848229"/>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3</a:t>
            </a:r>
          </a:p>
        </p:txBody>
      </p:sp>
      <p:sp>
        <p:nvSpPr>
          <p:cNvPr id="66" name="Oval 65"/>
          <p:cNvSpPr/>
          <p:nvPr/>
        </p:nvSpPr>
        <p:spPr>
          <a:xfrm>
            <a:off x="3324329" y="83917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4</a:t>
            </a:r>
          </a:p>
        </p:txBody>
      </p:sp>
      <p:sp>
        <p:nvSpPr>
          <p:cNvPr id="68" name="Oval 67"/>
          <p:cNvSpPr/>
          <p:nvPr/>
        </p:nvSpPr>
        <p:spPr>
          <a:xfrm>
            <a:off x="1018015" y="83509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1</a:t>
            </a:r>
          </a:p>
        </p:txBody>
      </p:sp>
      <p:sp>
        <p:nvSpPr>
          <p:cNvPr id="69" name="Oval 68"/>
          <p:cNvSpPr/>
          <p:nvPr/>
        </p:nvSpPr>
        <p:spPr>
          <a:xfrm>
            <a:off x="1835696" y="840839"/>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2</a:t>
            </a:r>
          </a:p>
        </p:txBody>
      </p:sp>
      <p:sp>
        <p:nvSpPr>
          <p:cNvPr id="58" name="TextBox 57"/>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cxnSp>
        <p:nvCxnSpPr>
          <p:cNvPr id="3" name="Straight Arrow Connector 2"/>
          <p:cNvCxnSpPr/>
          <p:nvPr/>
        </p:nvCxnSpPr>
        <p:spPr>
          <a:xfrm flipH="1">
            <a:off x="762260" y="964464"/>
            <a:ext cx="330004" cy="41116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p:nvPr/>
        </p:nvCxnSpPr>
        <p:spPr>
          <a:xfrm>
            <a:off x="762260" y="1381418"/>
            <a:ext cx="698191" cy="8566"/>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65" name="Straight Arrow Connector 64"/>
          <p:cNvCxnSpPr>
            <a:endCxn id="68" idx="4"/>
          </p:cNvCxnSpPr>
          <p:nvPr/>
        </p:nvCxnSpPr>
        <p:spPr>
          <a:xfrm flipH="1" flipV="1">
            <a:off x="1090023" y="979109"/>
            <a:ext cx="370428" cy="402309"/>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a:off x="1907704" y="982037"/>
            <a:ext cx="0" cy="814894"/>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endCxn id="69" idx="2"/>
          </p:cNvCxnSpPr>
          <p:nvPr/>
        </p:nvCxnSpPr>
        <p:spPr>
          <a:xfrm>
            <a:off x="1162031" y="902409"/>
            <a:ext cx="673665" cy="10438"/>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77" name="Straight Arrow Connector 76"/>
          <p:cNvCxnSpPr/>
          <p:nvPr/>
        </p:nvCxnSpPr>
        <p:spPr>
          <a:xfrm flipV="1">
            <a:off x="1979712" y="902409"/>
            <a:ext cx="553221" cy="8769"/>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endCxn id="66" idx="2"/>
          </p:cNvCxnSpPr>
          <p:nvPr/>
        </p:nvCxnSpPr>
        <p:spPr>
          <a:xfrm>
            <a:off x="2676949" y="896258"/>
            <a:ext cx="647380" cy="1492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638003" y="1060222"/>
            <a:ext cx="401638" cy="184666"/>
          </a:xfrm>
          <a:prstGeom prst="rect">
            <a:avLst/>
          </a:prstGeom>
          <a:noFill/>
        </p:spPr>
        <p:txBody>
          <a:bodyPr wrap="square" rtlCol="0">
            <a:spAutoFit/>
          </a:bodyPr>
          <a:lstStyle/>
          <a:p>
            <a:r>
              <a:rPr lang="en-GB" sz="600" dirty="0">
                <a:solidFill>
                  <a:schemeClr val="bg1"/>
                </a:solidFill>
              </a:rPr>
              <a:t>10m</a:t>
            </a:r>
          </a:p>
        </p:txBody>
      </p:sp>
      <p:sp>
        <p:nvSpPr>
          <p:cNvPr id="82" name="TextBox 81"/>
          <p:cNvSpPr txBox="1"/>
          <p:nvPr/>
        </p:nvSpPr>
        <p:spPr>
          <a:xfrm>
            <a:off x="1751187" y="1772816"/>
            <a:ext cx="401638" cy="184666"/>
          </a:xfrm>
          <a:prstGeom prst="rect">
            <a:avLst/>
          </a:prstGeom>
          <a:noFill/>
        </p:spPr>
        <p:txBody>
          <a:bodyPr wrap="square" rtlCol="0">
            <a:spAutoFit/>
          </a:bodyPr>
          <a:lstStyle/>
          <a:p>
            <a:r>
              <a:rPr lang="en-GB" sz="600" dirty="0">
                <a:solidFill>
                  <a:schemeClr val="bg1"/>
                </a:solidFill>
              </a:rPr>
              <a:t>25m</a:t>
            </a:r>
          </a:p>
        </p:txBody>
      </p:sp>
      <p:sp>
        <p:nvSpPr>
          <p:cNvPr id="83" name="TextBox 82"/>
          <p:cNvSpPr txBox="1"/>
          <p:nvPr/>
        </p:nvSpPr>
        <p:spPr>
          <a:xfrm>
            <a:off x="2380287" y="1393724"/>
            <a:ext cx="401638" cy="184666"/>
          </a:xfrm>
          <a:prstGeom prst="rect">
            <a:avLst/>
          </a:prstGeom>
          <a:noFill/>
        </p:spPr>
        <p:txBody>
          <a:bodyPr wrap="square" rtlCol="0">
            <a:spAutoFit/>
          </a:bodyPr>
          <a:lstStyle/>
          <a:p>
            <a:r>
              <a:rPr lang="en-GB" sz="600" dirty="0">
                <a:solidFill>
                  <a:schemeClr val="bg1"/>
                </a:solidFill>
              </a:rPr>
              <a:t>10m</a:t>
            </a:r>
          </a:p>
        </p:txBody>
      </p:sp>
      <p:sp>
        <p:nvSpPr>
          <p:cNvPr id="84" name="TextBox 83"/>
          <p:cNvSpPr txBox="1"/>
          <p:nvPr/>
        </p:nvSpPr>
        <p:spPr>
          <a:xfrm>
            <a:off x="2543083" y="1660158"/>
            <a:ext cx="401638" cy="184666"/>
          </a:xfrm>
          <a:prstGeom prst="rect">
            <a:avLst/>
          </a:prstGeom>
          <a:noFill/>
        </p:spPr>
        <p:txBody>
          <a:bodyPr wrap="square" rtlCol="0">
            <a:spAutoFit/>
          </a:bodyPr>
          <a:lstStyle/>
          <a:p>
            <a:r>
              <a:rPr lang="en-GB" sz="600" dirty="0">
                <a:solidFill>
                  <a:schemeClr val="bg1"/>
                </a:solidFill>
              </a:rPr>
              <a:t>20m</a:t>
            </a:r>
          </a:p>
        </p:txBody>
      </p:sp>
      <p:sp>
        <p:nvSpPr>
          <p:cNvPr id="71" name="TextBox 70"/>
          <p:cNvSpPr txBox="1"/>
          <p:nvPr/>
        </p:nvSpPr>
        <p:spPr>
          <a:xfrm>
            <a:off x="961212" y="1367974"/>
            <a:ext cx="401638" cy="184666"/>
          </a:xfrm>
          <a:prstGeom prst="rect">
            <a:avLst/>
          </a:prstGeom>
          <a:noFill/>
        </p:spPr>
        <p:txBody>
          <a:bodyPr wrap="square" rtlCol="0">
            <a:spAutoFit/>
          </a:bodyPr>
          <a:lstStyle/>
          <a:p>
            <a:r>
              <a:rPr lang="en-GB" sz="600" dirty="0">
                <a:solidFill>
                  <a:schemeClr val="bg1"/>
                </a:solidFill>
              </a:rPr>
              <a:t>10m</a:t>
            </a:r>
          </a:p>
        </p:txBody>
      </p:sp>
      <p:sp>
        <p:nvSpPr>
          <p:cNvPr id="72" name="TextBox 71"/>
          <p:cNvSpPr txBox="1"/>
          <p:nvPr/>
        </p:nvSpPr>
        <p:spPr>
          <a:xfrm>
            <a:off x="1243708" y="1060848"/>
            <a:ext cx="401638" cy="184666"/>
          </a:xfrm>
          <a:prstGeom prst="rect">
            <a:avLst/>
          </a:prstGeom>
          <a:noFill/>
        </p:spPr>
        <p:txBody>
          <a:bodyPr wrap="square" rtlCol="0">
            <a:spAutoFit/>
          </a:bodyPr>
          <a:lstStyle/>
          <a:p>
            <a:r>
              <a:rPr lang="en-GB" sz="600" dirty="0">
                <a:solidFill>
                  <a:schemeClr val="bg1"/>
                </a:solidFill>
              </a:rPr>
              <a:t>10m</a:t>
            </a:r>
          </a:p>
        </p:txBody>
      </p:sp>
      <p:cxnSp>
        <p:nvCxnSpPr>
          <p:cNvPr id="73" name="Straight Arrow Connector 72"/>
          <p:cNvCxnSpPr/>
          <p:nvPr/>
        </p:nvCxnSpPr>
        <p:spPr>
          <a:xfrm>
            <a:off x="2532933" y="884582"/>
            <a:ext cx="0" cy="540432"/>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p:nvPr/>
        </p:nvCxnSpPr>
        <p:spPr>
          <a:xfrm>
            <a:off x="2676949" y="896258"/>
            <a:ext cx="0" cy="804550"/>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5" name="Straight Arrow Connector 84"/>
          <p:cNvCxnSpPr/>
          <p:nvPr/>
        </p:nvCxnSpPr>
        <p:spPr>
          <a:xfrm flipV="1">
            <a:off x="2607698" y="995501"/>
            <a:ext cx="0" cy="429514"/>
          </a:xfrm>
          <a:prstGeom prst="straightConnector1">
            <a:avLst/>
          </a:prstGeom>
          <a:ln>
            <a:solidFill>
              <a:schemeClr val="tx1"/>
            </a:solidFill>
            <a:tailEnd type="arrow"/>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p:nvPr/>
        </p:nvCxnSpPr>
        <p:spPr>
          <a:xfrm flipH="1">
            <a:off x="3000639" y="949839"/>
            <a:ext cx="330004" cy="510468"/>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7" name="Straight Arrow Connector 86"/>
          <p:cNvCxnSpPr/>
          <p:nvPr/>
        </p:nvCxnSpPr>
        <p:spPr>
          <a:xfrm>
            <a:off x="3469430" y="955024"/>
            <a:ext cx="382490" cy="505283"/>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9" name="Straight Arrow Connector 88"/>
          <p:cNvCxnSpPr/>
          <p:nvPr/>
        </p:nvCxnSpPr>
        <p:spPr>
          <a:xfrm>
            <a:off x="3000639" y="1471929"/>
            <a:ext cx="406468" cy="7064"/>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91" name="Straight Arrow Connector 90"/>
          <p:cNvCxnSpPr/>
          <p:nvPr/>
        </p:nvCxnSpPr>
        <p:spPr>
          <a:xfrm flipV="1">
            <a:off x="3407107" y="996061"/>
            <a:ext cx="0" cy="482932"/>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sp>
        <p:nvSpPr>
          <p:cNvPr id="100" name="TextBox 99"/>
          <p:cNvSpPr txBox="1"/>
          <p:nvPr/>
        </p:nvSpPr>
        <p:spPr>
          <a:xfrm>
            <a:off x="2894380" y="1052861"/>
            <a:ext cx="401638" cy="184666"/>
          </a:xfrm>
          <a:prstGeom prst="rect">
            <a:avLst/>
          </a:prstGeom>
          <a:noFill/>
        </p:spPr>
        <p:txBody>
          <a:bodyPr wrap="square" rtlCol="0">
            <a:spAutoFit/>
          </a:bodyPr>
          <a:lstStyle/>
          <a:p>
            <a:r>
              <a:rPr lang="en-GB" sz="600" dirty="0">
                <a:solidFill>
                  <a:schemeClr val="bg1"/>
                </a:solidFill>
              </a:rPr>
              <a:t>15m</a:t>
            </a:r>
          </a:p>
        </p:txBody>
      </p:sp>
      <p:sp>
        <p:nvSpPr>
          <p:cNvPr id="101" name="TextBox 100"/>
          <p:cNvSpPr txBox="1"/>
          <p:nvPr/>
        </p:nvSpPr>
        <p:spPr>
          <a:xfrm>
            <a:off x="3594298" y="1069805"/>
            <a:ext cx="401638" cy="184666"/>
          </a:xfrm>
          <a:prstGeom prst="rect">
            <a:avLst/>
          </a:prstGeom>
          <a:noFill/>
        </p:spPr>
        <p:txBody>
          <a:bodyPr wrap="square" rtlCol="0">
            <a:spAutoFit/>
          </a:bodyPr>
          <a:lstStyle/>
          <a:p>
            <a:r>
              <a:rPr lang="en-GB" sz="600" dirty="0">
                <a:solidFill>
                  <a:schemeClr val="bg1"/>
                </a:solidFill>
              </a:rPr>
              <a:t>15m</a:t>
            </a:r>
          </a:p>
        </p:txBody>
      </p:sp>
      <p:sp>
        <p:nvSpPr>
          <p:cNvPr id="106" name="Oval 105"/>
          <p:cNvSpPr/>
          <p:nvPr/>
        </p:nvSpPr>
        <p:spPr>
          <a:xfrm>
            <a:off x="2928631" y="320616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5</a:t>
            </a:r>
          </a:p>
        </p:txBody>
      </p:sp>
      <p:cxnSp>
        <p:nvCxnSpPr>
          <p:cNvPr id="107" name="Straight Arrow Connector 106"/>
          <p:cNvCxnSpPr/>
          <p:nvPr/>
        </p:nvCxnSpPr>
        <p:spPr>
          <a:xfrm flipH="1">
            <a:off x="3072647" y="1464073"/>
            <a:ext cx="772841" cy="1860589"/>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55" name="Elbow Connector 54"/>
          <p:cNvCxnSpPr>
            <a:stCxn id="106" idx="0"/>
          </p:cNvCxnSpPr>
          <p:nvPr/>
        </p:nvCxnSpPr>
        <p:spPr>
          <a:xfrm rot="16200000" flipV="1">
            <a:off x="2470241" y="2675769"/>
            <a:ext cx="641264" cy="419533"/>
          </a:xfrm>
          <a:prstGeom prst="bentConnector3">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57" name="Straight Arrow Connector 56"/>
          <p:cNvCxnSpPr/>
          <p:nvPr/>
        </p:nvCxnSpPr>
        <p:spPr>
          <a:xfrm flipH="1">
            <a:off x="1907704" y="2564903"/>
            <a:ext cx="673402" cy="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64" name="Curved Connector 63"/>
          <p:cNvCxnSpPr/>
          <p:nvPr/>
        </p:nvCxnSpPr>
        <p:spPr>
          <a:xfrm rot="16200000" flipV="1">
            <a:off x="1351966" y="2009165"/>
            <a:ext cx="607421" cy="504056"/>
          </a:xfrm>
          <a:prstGeom prst="curvedConnector3">
            <a:avLst>
              <a:gd name="adj1" fmla="val 43727"/>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0" name="Straight Arrow Connector 79"/>
          <p:cNvCxnSpPr/>
          <p:nvPr/>
        </p:nvCxnSpPr>
        <p:spPr>
          <a:xfrm flipH="1" flipV="1">
            <a:off x="549743" y="1957482"/>
            <a:ext cx="853905" cy="3639"/>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88" name="Elbow Connector 87"/>
          <p:cNvCxnSpPr/>
          <p:nvPr/>
        </p:nvCxnSpPr>
        <p:spPr>
          <a:xfrm rot="16200000" flipV="1">
            <a:off x="169753" y="1577490"/>
            <a:ext cx="571782" cy="188204"/>
          </a:xfrm>
          <a:prstGeom prst="bentConnector3">
            <a:avLst>
              <a:gd name="adj1" fmla="val 152449"/>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97" name="Elbow Connector 96"/>
          <p:cNvCxnSpPr>
            <a:endCxn id="68" idx="2"/>
          </p:cNvCxnSpPr>
          <p:nvPr/>
        </p:nvCxnSpPr>
        <p:spPr>
          <a:xfrm flipV="1">
            <a:off x="361541" y="907101"/>
            <a:ext cx="656474" cy="468523"/>
          </a:xfrm>
          <a:prstGeom prst="bentConnector3">
            <a:avLst>
              <a:gd name="adj1" fmla="val -14566"/>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139" name="TextBox 138"/>
          <p:cNvSpPr txBox="1"/>
          <p:nvPr/>
        </p:nvSpPr>
        <p:spPr>
          <a:xfrm>
            <a:off x="2622687" y="2712629"/>
            <a:ext cx="401638" cy="184666"/>
          </a:xfrm>
          <a:prstGeom prst="rect">
            <a:avLst/>
          </a:prstGeom>
          <a:noFill/>
        </p:spPr>
        <p:txBody>
          <a:bodyPr wrap="square" rtlCol="0">
            <a:spAutoFit/>
          </a:bodyPr>
          <a:lstStyle/>
          <a:p>
            <a:r>
              <a:rPr lang="en-GB" sz="600" dirty="0">
                <a:solidFill>
                  <a:schemeClr val="bg1"/>
                </a:solidFill>
              </a:rPr>
              <a:t>20m</a:t>
            </a:r>
          </a:p>
        </p:txBody>
      </p:sp>
      <p:sp>
        <p:nvSpPr>
          <p:cNvPr id="140" name="TextBox 139"/>
          <p:cNvSpPr txBox="1"/>
          <p:nvPr/>
        </p:nvSpPr>
        <p:spPr>
          <a:xfrm>
            <a:off x="1506066" y="2112146"/>
            <a:ext cx="401638" cy="184666"/>
          </a:xfrm>
          <a:prstGeom prst="rect">
            <a:avLst/>
          </a:prstGeom>
          <a:noFill/>
        </p:spPr>
        <p:txBody>
          <a:bodyPr wrap="square" rtlCol="0">
            <a:spAutoFit/>
          </a:bodyPr>
          <a:lstStyle/>
          <a:p>
            <a:r>
              <a:rPr lang="en-GB" sz="600" dirty="0">
                <a:solidFill>
                  <a:schemeClr val="bg1"/>
                </a:solidFill>
              </a:rPr>
              <a:t>15m</a:t>
            </a:r>
          </a:p>
        </p:txBody>
      </p:sp>
      <p:sp>
        <p:nvSpPr>
          <p:cNvPr id="141" name="TextBox 140"/>
          <p:cNvSpPr txBox="1"/>
          <p:nvPr/>
        </p:nvSpPr>
        <p:spPr>
          <a:xfrm>
            <a:off x="523053" y="1520501"/>
            <a:ext cx="401638" cy="184666"/>
          </a:xfrm>
          <a:prstGeom prst="rect">
            <a:avLst/>
          </a:prstGeom>
          <a:noFill/>
        </p:spPr>
        <p:txBody>
          <a:bodyPr wrap="square" rtlCol="0">
            <a:spAutoFit/>
          </a:bodyPr>
          <a:lstStyle/>
          <a:p>
            <a:r>
              <a:rPr lang="en-GB" sz="600" dirty="0">
                <a:solidFill>
                  <a:schemeClr val="bg1"/>
                </a:solidFill>
              </a:rPr>
              <a:t>35m</a:t>
            </a:r>
          </a:p>
        </p:txBody>
      </p:sp>
    </p:spTree>
    <p:extLst>
      <p:ext uri="{BB962C8B-B14F-4D97-AF65-F5344CB8AC3E}">
        <p14:creationId xmlns:p14="http://schemas.microsoft.com/office/powerpoint/2010/main" val="1019826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514291"/>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Injury Prevention</a:t>
            </a:r>
          </a:p>
          <a:p>
            <a:pPr algn="ctr"/>
            <a:r>
              <a:rPr lang="en-US" altLang="ja-JP" sz="7200" b="1" dirty="0">
                <a:latin typeface="Calibri" pitchFamily="34" charset="0"/>
              </a:rPr>
              <a:t>Exercises</a:t>
            </a:r>
            <a:endParaRPr lang="en-US" sz="7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0855" y="4221088"/>
            <a:ext cx="4572000" cy="1015663"/>
          </a:xfrm>
          <a:prstGeom prst="rect">
            <a:avLst/>
          </a:prstGeom>
        </p:spPr>
        <p:txBody>
          <a:bodyPr>
            <a:spAutoFit/>
          </a:bodyPr>
          <a:lstStyle/>
          <a:p>
            <a:pPr algn="ctr"/>
            <a:r>
              <a:rPr lang="en-US" b="1" dirty="0">
                <a:latin typeface="Calibri" pitchFamily="34" charset="0"/>
              </a:rPr>
              <a:t>(As seen on ‘Video Room’ – Coach Logic)</a:t>
            </a:r>
          </a:p>
          <a:p>
            <a:pPr algn="ctr"/>
            <a:r>
              <a:rPr lang="en-US" b="1" dirty="0">
                <a:latin typeface="Calibri" pitchFamily="34" charset="0"/>
              </a:rPr>
              <a:t>Referees and Specialist Assistant Referees</a:t>
            </a:r>
          </a:p>
          <a:p>
            <a:pPr algn="ctr"/>
            <a:r>
              <a:rPr lang="en-US" altLang="ja-JP" sz="1200" b="1" dirty="0">
                <a:latin typeface="Calibri" pitchFamily="34" charset="0"/>
              </a:rPr>
              <a:t>Pre-Season Training </a:t>
            </a:r>
            <a:r>
              <a:rPr lang="en-US" altLang="ja-JP" sz="1200" b="1" dirty="0" err="1">
                <a:latin typeface="Calibri" pitchFamily="34" charset="0"/>
              </a:rPr>
              <a:t>Programme</a:t>
            </a:r>
            <a:endParaRPr lang="en-US" altLang="ja-JP" sz="1200" b="1" dirty="0">
              <a:latin typeface="Calibri" pitchFamily="34" charset="0"/>
            </a:endParaRPr>
          </a:p>
          <a:p>
            <a:pPr algn="ctr"/>
            <a:r>
              <a:rPr lang="en-US" altLang="ja-JP" sz="1200" b="1" dirty="0">
                <a:latin typeface="Calibri" pitchFamily="34" charset="0"/>
              </a:rPr>
              <a:t>Elite Level</a:t>
            </a:r>
          </a:p>
        </p:txBody>
      </p:sp>
    </p:spTree>
    <p:extLst>
      <p:ext uri="{BB962C8B-B14F-4D97-AF65-F5344CB8AC3E}">
        <p14:creationId xmlns:p14="http://schemas.microsoft.com/office/powerpoint/2010/main" val="1020516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3</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30 seconds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30 seconds</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Moderate</a:t>
            </a:r>
          </a:p>
          <a:p>
            <a:pPr algn="just">
              <a:lnSpc>
                <a:spcPct val="120000"/>
              </a:lnSpc>
            </a:pPr>
            <a:r>
              <a:rPr lang="en-US" sz="1400" b="1" dirty="0">
                <a:solidFill>
                  <a:schemeClr val="tx1"/>
                </a:solidFill>
                <a:latin typeface="+mj-lt"/>
              </a:rPr>
              <a:t>Key Targets </a:t>
            </a:r>
            <a:r>
              <a:rPr lang="en-US" sz="1400" dirty="0">
                <a:solidFill>
                  <a:schemeClr val="tx1"/>
                </a:solidFill>
                <a:latin typeface="+mj-lt"/>
              </a:rPr>
              <a:t>= Look at the videos on the Coach Logic website and depending on your strength, work to the appropriate exercise whether its the basic or ‘progression’ exercise.</a:t>
            </a:r>
            <a:endParaRPr lang="en-US" sz="1400" b="1" dirty="0">
              <a:solidFill>
                <a:schemeClr val="tx1"/>
              </a:solidFill>
            </a:endParaRPr>
          </a:p>
          <a:p>
            <a:pPr algn="l">
              <a:lnSpc>
                <a:spcPct val="120000"/>
              </a:lnSpc>
            </a:pP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Injury Prevention</a:t>
            </a:r>
            <a:r>
              <a:rPr lang="en-US" altLang="ja-JP" sz="1800" b="1" dirty="0">
                <a:latin typeface="Verdana" pitchFamily="84" charset="0"/>
              </a:rPr>
              <a:t> Exercises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Core Strengthening and Injury Prevention</a:t>
            </a:r>
          </a:p>
        </p:txBody>
      </p:sp>
      <p:sp>
        <p:nvSpPr>
          <p:cNvPr id="82" name="TextBox 81"/>
          <p:cNvSpPr txBox="1"/>
          <p:nvPr/>
        </p:nvSpPr>
        <p:spPr>
          <a:xfrm>
            <a:off x="1751187" y="1772816"/>
            <a:ext cx="401638" cy="184666"/>
          </a:xfrm>
          <a:prstGeom prst="rect">
            <a:avLst/>
          </a:prstGeom>
          <a:noFill/>
        </p:spPr>
        <p:txBody>
          <a:bodyPr wrap="square" rtlCol="0">
            <a:spAutoFit/>
          </a:bodyPr>
          <a:lstStyle/>
          <a:p>
            <a:r>
              <a:rPr lang="en-GB" sz="600" dirty="0">
                <a:solidFill>
                  <a:schemeClr val="bg1"/>
                </a:solidFill>
              </a:rPr>
              <a:t>25m</a:t>
            </a:r>
          </a:p>
        </p:txBody>
      </p:sp>
      <p:sp>
        <p:nvSpPr>
          <p:cNvPr id="83" name="TextBox 82"/>
          <p:cNvSpPr txBox="1"/>
          <p:nvPr/>
        </p:nvSpPr>
        <p:spPr>
          <a:xfrm>
            <a:off x="2380287" y="1393724"/>
            <a:ext cx="401638" cy="184666"/>
          </a:xfrm>
          <a:prstGeom prst="rect">
            <a:avLst/>
          </a:prstGeom>
          <a:noFill/>
        </p:spPr>
        <p:txBody>
          <a:bodyPr wrap="square" rtlCol="0">
            <a:spAutoFit/>
          </a:bodyPr>
          <a:lstStyle/>
          <a:p>
            <a:r>
              <a:rPr lang="en-GB" sz="600" dirty="0">
                <a:solidFill>
                  <a:schemeClr val="bg1"/>
                </a:solidFill>
              </a:rPr>
              <a:t>10m</a:t>
            </a:r>
          </a:p>
        </p:txBody>
      </p:sp>
      <p:sp>
        <p:nvSpPr>
          <p:cNvPr id="84" name="TextBox 83"/>
          <p:cNvSpPr txBox="1"/>
          <p:nvPr/>
        </p:nvSpPr>
        <p:spPr>
          <a:xfrm>
            <a:off x="2543083" y="1660158"/>
            <a:ext cx="401638" cy="184666"/>
          </a:xfrm>
          <a:prstGeom prst="rect">
            <a:avLst/>
          </a:prstGeom>
          <a:noFill/>
        </p:spPr>
        <p:txBody>
          <a:bodyPr wrap="square" rtlCol="0">
            <a:spAutoFit/>
          </a:bodyPr>
          <a:lstStyle/>
          <a:p>
            <a:r>
              <a:rPr lang="en-GB" sz="600" dirty="0">
                <a:solidFill>
                  <a:schemeClr val="bg1"/>
                </a:solidFill>
              </a:rPr>
              <a:t>20m</a:t>
            </a:r>
          </a:p>
        </p:txBody>
      </p:sp>
      <p:sp>
        <p:nvSpPr>
          <p:cNvPr id="71" name="TextBox 70"/>
          <p:cNvSpPr txBox="1"/>
          <p:nvPr/>
        </p:nvSpPr>
        <p:spPr>
          <a:xfrm>
            <a:off x="961212" y="1367974"/>
            <a:ext cx="401638" cy="184666"/>
          </a:xfrm>
          <a:prstGeom prst="rect">
            <a:avLst/>
          </a:prstGeom>
          <a:noFill/>
        </p:spPr>
        <p:txBody>
          <a:bodyPr wrap="square" rtlCol="0">
            <a:spAutoFit/>
          </a:bodyPr>
          <a:lstStyle/>
          <a:p>
            <a:r>
              <a:rPr lang="en-GB" sz="600" dirty="0">
                <a:solidFill>
                  <a:schemeClr val="bg1"/>
                </a:solidFill>
              </a:rPr>
              <a:t>10m</a:t>
            </a:r>
          </a:p>
        </p:txBody>
      </p:sp>
      <p:sp>
        <p:nvSpPr>
          <p:cNvPr id="72" name="TextBox 71"/>
          <p:cNvSpPr txBox="1"/>
          <p:nvPr/>
        </p:nvSpPr>
        <p:spPr>
          <a:xfrm>
            <a:off x="1243708" y="1060848"/>
            <a:ext cx="401638" cy="184666"/>
          </a:xfrm>
          <a:prstGeom prst="rect">
            <a:avLst/>
          </a:prstGeom>
          <a:noFill/>
        </p:spPr>
        <p:txBody>
          <a:bodyPr wrap="square" rtlCol="0">
            <a:spAutoFit/>
          </a:bodyPr>
          <a:lstStyle/>
          <a:p>
            <a:r>
              <a:rPr lang="en-GB" sz="600" dirty="0">
                <a:solidFill>
                  <a:schemeClr val="bg1"/>
                </a:solidFill>
              </a:rPr>
              <a:t>10m</a:t>
            </a:r>
          </a:p>
        </p:txBody>
      </p:sp>
      <p:sp>
        <p:nvSpPr>
          <p:cNvPr id="141" name="TextBox 140"/>
          <p:cNvSpPr txBox="1"/>
          <p:nvPr/>
        </p:nvSpPr>
        <p:spPr>
          <a:xfrm>
            <a:off x="523053" y="1520501"/>
            <a:ext cx="401638" cy="184666"/>
          </a:xfrm>
          <a:prstGeom prst="rect">
            <a:avLst/>
          </a:prstGeom>
          <a:noFill/>
        </p:spPr>
        <p:txBody>
          <a:bodyPr wrap="square" rtlCol="0">
            <a:spAutoFit/>
          </a:bodyPr>
          <a:lstStyle/>
          <a:p>
            <a:r>
              <a:rPr lang="en-GB" sz="600" dirty="0">
                <a:solidFill>
                  <a:schemeClr val="bg1"/>
                </a:solidFill>
              </a:rPr>
              <a:t>35m</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432" y="716677"/>
            <a:ext cx="2379615" cy="148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9651" y="713637"/>
            <a:ext cx="2384477" cy="149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4834" y="716677"/>
            <a:ext cx="2379614" cy="148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366963"/>
            <a:ext cx="2390536" cy="1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4833" y="2348880"/>
            <a:ext cx="2361995" cy="147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55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3</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30 seconds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30 seconds</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Moderate</a:t>
            </a:r>
          </a:p>
          <a:p>
            <a:pPr algn="just">
              <a:lnSpc>
                <a:spcPct val="120000"/>
              </a:lnSpc>
            </a:pPr>
            <a:r>
              <a:rPr lang="en-US" sz="1400" b="1" dirty="0">
                <a:solidFill>
                  <a:schemeClr val="tx1"/>
                </a:solidFill>
                <a:latin typeface="+mj-lt"/>
              </a:rPr>
              <a:t>Key Targets </a:t>
            </a:r>
            <a:r>
              <a:rPr lang="en-US" sz="1400" dirty="0">
                <a:solidFill>
                  <a:schemeClr val="tx1"/>
                </a:solidFill>
                <a:latin typeface="+mj-lt"/>
              </a:rPr>
              <a:t>= Look at the videos on the Coach Logic website and depending on your strength, work to the appropriate exercise whether its the basic or ‘progression’ exercise.</a:t>
            </a:r>
            <a:endParaRPr lang="en-US" sz="1400" b="1" dirty="0">
              <a:solidFill>
                <a:schemeClr val="tx1"/>
              </a:solidFill>
            </a:endParaRPr>
          </a:p>
          <a:p>
            <a:pPr algn="l">
              <a:lnSpc>
                <a:spcPct val="120000"/>
              </a:lnSpc>
            </a:pP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Injury Prevention</a:t>
            </a:r>
            <a:r>
              <a:rPr lang="en-US" altLang="ja-JP" sz="1800" b="1" dirty="0">
                <a:latin typeface="Verdana" pitchFamily="84" charset="0"/>
              </a:rPr>
              <a:t> Exercises </a:t>
            </a:r>
            <a:r>
              <a:rPr lang="en-US" altLang="ja-JP" b="1" dirty="0">
                <a:latin typeface="Verdana" pitchFamily="84" charset="0"/>
              </a:rPr>
              <a:t>2</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Core Strengthening and Injury Prevention</a:t>
            </a:r>
          </a:p>
        </p:txBody>
      </p:sp>
      <p:sp>
        <p:nvSpPr>
          <p:cNvPr id="82" name="TextBox 81"/>
          <p:cNvSpPr txBox="1"/>
          <p:nvPr/>
        </p:nvSpPr>
        <p:spPr>
          <a:xfrm>
            <a:off x="1751187" y="1772816"/>
            <a:ext cx="401638" cy="184666"/>
          </a:xfrm>
          <a:prstGeom prst="rect">
            <a:avLst/>
          </a:prstGeom>
          <a:noFill/>
        </p:spPr>
        <p:txBody>
          <a:bodyPr wrap="square" rtlCol="0">
            <a:spAutoFit/>
          </a:bodyPr>
          <a:lstStyle/>
          <a:p>
            <a:r>
              <a:rPr lang="en-GB" sz="600" dirty="0">
                <a:solidFill>
                  <a:schemeClr val="bg1"/>
                </a:solidFill>
              </a:rPr>
              <a:t>25m</a:t>
            </a:r>
          </a:p>
        </p:txBody>
      </p:sp>
      <p:sp>
        <p:nvSpPr>
          <p:cNvPr id="83" name="TextBox 82"/>
          <p:cNvSpPr txBox="1"/>
          <p:nvPr/>
        </p:nvSpPr>
        <p:spPr>
          <a:xfrm>
            <a:off x="2380287" y="1393724"/>
            <a:ext cx="401638" cy="184666"/>
          </a:xfrm>
          <a:prstGeom prst="rect">
            <a:avLst/>
          </a:prstGeom>
          <a:noFill/>
        </p:spPr>
        <p:txBody>
          <a:bodyPr wrap="square" rtlCol="0">
            <a:spAutoFit/>
          </a:bodyPr>
          <a:lstStyle/>
          <a:p>
            <a:r>
              <a:rPr lang="en-GB" sz="600" dirty="0">
                <a:solidFill>
                  <a:schemeClr val="bg1"/>
                </a:solidFill>
              </a:rPr>
              <a:t>10m</a:t>
            </a:r>
          </a:p>
        </p:txBody>
      </p:sp>
      <p:sp>
        <p:nvSpPr>
          <p:cNvPr id="84" name="TextBox 83"/>
          <p:cNvSpPr txBox="1"/>
          <p:nvPr/>
        </p:nvSpPr>
        <p:spPr>
          <a:xfrm>
            <a:off x="2543083" y="1660158"/>
            <a:ext cx="401638" cy="184666"/>
          </a:xfrm>
          <a:prstGeom prst="rect">
            <a:avLst/>
          </a:prstGeom>
          <a:noFill/>
        </p:spPr>
        <p:txBody>
          <a:bodyPr wrap="square" rtlCol="0">
            <a:spAutoFit/>
          </a:bodyPr>
          <a:lstStyle/>
          <a:p>
            <a:r>
              <a:rPr lang="en-GB" sz="600" dirty="0">
                <a:solidFill>
                  <a:schemeClr val="bg1"/>
                </a:solidFill>
              </a:rPr>
              <a:t>20m</a:t>
            </a:r>
          </a:p>
        </p:txBody>
      </p:sp>
      <p:sp>
        <p:nvSpPr>
          <p:cNvPr id="71" name="TextBox 70"/>
          <p:cNvSpPr txBox="1"/>
          <p:nvPr/>
        </p:nvSpPr>
        <p:spPr>
          <a:xfrm>
            <a:off x="961212" y="1367974"/>
            <a:ext cx="401638" cy="184666"/>
          </a:xfrm>
          <a:prstGeom prst="rect">
            <a:avLst/>
          </a:prstGeom>
          <a:noFill/>
        </p:spPr>
        <p:txBody>
          <a:bodyPr wrap="square" rtlCol="0">
            <a:spAutoFit/>
          </a:bodyPr>
          <a:lstStyle/>
          <a:p>
            <a:r>
              <a:rPr lang="en-GB" sz="600" dirty="0">
                <a:solidFill>
                  <a:schemeClr val="bg1"/>
                </a:solidFill>
              </a:rPr>
              <a:t>10m</a:t>
            </a:r>
          </a:p>
        </p:txBody>
      </p:sp>
      <p:sp>
        <p:nvSpPr>
          <p:cNvPr id="72" name="TextBox 71"/>
          <p:cNvSpPr txBox="1"/>
          <p:nvPr/>
        </p:nvSpPr>
        <p:spPr>
          <a:xfrm>
            <a:off x="1243708" y="1060848"/>
            <a:ext cx="401638" cy="184666"/>
          </a:xfrm>
          <a:prstGeom prst="rect">
            <a:avLst/>
          </a:prstGeom>
          <a:noFill/>
        </p:spPr>
        <p:txBody>
          <a:bodyPr wrap="square" rtlCol="0">
            <a:spAutoFit/>
          </a:bodyPr>
          <a:lstStyle/>
          <a:p>
            <a:r>
              <a:rPr lang="en-GB" sz="600" dirty="0">
                <a:solidFill>
                  <a:schemeClr val="bg1"/>
                </a:solidFill>
              </a:rPr>
              <a:t>10m</a:t>
            </a:r>
          </a:p>
        </p:txBody>
      </p:sp>
      <p:sp>
        <p:nvSpPr>
          <p:cNvPr id="141" name="TextBox 140"/>
          <p:cNvSpPr txBox="1"/>
          <p:nvPr/>
        </p:nvSpPr>
        <p:spPr>
          <a:xfrm>
            <a:off x="523053" y="1520501"/>
            <a:ext cx="401638" cy="184666"/>
          </a:xfrm>
          <a:prstGeom prst="rect">
            <a:avLst/>
          </a:prstGeom>
          <a:noFill/>
        </p:spPr>
        <p:txBody>
          <a:bodyPr wrap="square" rtlCol="0">
            <a:spAutoFit/>
          </a:bodyPr>
          <a:lstStyle/>
          <a:p>
            <a:r>
              <a:rPr lang="en-GB" sz="600" dirty="0">
                <a:solidFill>
                  <a:schemeClr val="bg1"/>
                </a:solidFill>
              </a:rPr>
              <a:t>35m</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833" y="2348880"/>
            <a:ext cx="2361995" cy="147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373" y="692696"/>
            <a:ext cx="2380674" cy="148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692696"/>
            <a:ext cx="2380675" cy="148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692696"/>
            <a:ext cx="2312166" cy="144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359" y="2420888"/>
            <a:ext cx="2359543" cy="147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533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514291"/>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Functional Training</a:t>
            </a:r>
          </a:p>
          <a:p>
            <a:pPr algn="ctr"/>
            <a:r>
              <a:rPr lang="en-US" altLang="ja-JP" sz="7200" b="1" dirty="0">
                <a:latin typeface="Calibri" pitchFamily="34" charset="0"/>
              </a:rPr>
              <a:t>Exercises</a:t>
            </a:r>
            <a:endParaRPr lang="en-US" sz="7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0854" y="4221088"/>
            <a:ext cx="5397489" cy="1292662"/>
          </a:xfrm>
          <a:prstGeom prst="rect">
            <a:avLst/>
          </a:prstGeom>
        </p:spPr>
        <p:txBody>
          <a:bodyPr wrap="square">
            <a:spAutoFit/>
          </a:bodyPr>
          <a:lstStyle/>
          <a:p>
            <a:pPr algn="ctr"/>
            <a:r>
              <a:rPr lang="en-US" b="1" dirty="0">
                <a:latin typeface="Calibri" pitchFamily="34" charset="0"/>
              </a:rPr>
              <a:t>As seen on: ‘http://www.youtube.com/</a:t>
            </a:r>
            <a:r>
              <a:rPr lang="en-US" b="1" dirty="0" err="1">
                <a:latin typeface="Calibri" pitchFamily="34" charset="0"/>
              </a:rPr>
              <a:t>watch?v</a:t>
            </a:r>
            <a:r>
              <a:rPr lang="en-US" b="1" dirty="0">
                <a:latin typeface="Calibri" pitchFamily="34" charset="0"/>
              </a:rPr>
              <a:t>=</a:t>
            </a:r>
            <a:r>
              <a:rPr lang="en-US" b="1" dirty="0" err="1">
                <a:latin typeface="Calibri" pitchFamily="34" charset="0"/>
              </a:rPr>
              <a:t>POdzasJklxw</a:t>
            </a:r>
            <a:r>
              <a:rPr lang="en-US" b="1" dirty="0">
                <a:latin typeface="Calibri" pitchFamily="34" charset="0"/>
              </a:rPr>
              <a:t>’</a:t>
            </a:r>
          </a:p>
          <a:p>
            <a:pPr algn="ctr"/>
            <a:r>
              <a:rPr lang="en-US" b="1" dirty="0">
                <a:latin typeface="Calibri" pitchFamily="34" charset="0"/>
              </a:rPr>
              <a:t>Referees and Specialist Assistant Referees</a:t>
            </a:r>
          </a:p>
          <a:p>
            <a:pPr algn="ctr"/>
            <a:r>
              <a:rPr lang="en-US" altLang="ja-JP" sz="1200" b="1" dirty="0">
                <a:latin typeface="Calibri" pitchFamily="34" charset="0"/>
              </a:rPr>
              <a:t>Pre-Season Training </a:t>
            </a:r>
            <a:r>
              <a:rPr lang="en-US" altLang="ja-JP" sz="1200" b="1" dirty="0" err="1">
                <a:latin typeface="Calibri" pitchFamily="34" charset="0"/>
              </a:rPr>
              <a:t>Programme</a:t>
            </a:r>
            <a:endParaRPr lang="en-US" altLang="ja-JP" sz="1200" b="1" dirty="0">
              <a:latin typeface="Calibri" pitchFamily="34" charset="0"/>
            </a:endParaRPr>
          </a:p>
          <a:p>
            <a:pPr algn="ctr"/>
            <a:r>
              <a:rPr lang="en-US" altLang="ja-JP" sz="1200" b="1" dirty="0">
                <a:latin typeface="Calibri" pitchFamily="34" charset="0"/>
              </a:rPr>
              <a:t>Elite Level</a:t>
            </a:r>
          </a:p>
        </p:txBody>
      </p:sp>
    </p:spTree>
    <p:extLst>
      <p:ext uri="{BB962C8B-B14F-4D97-AF65-F5344CB8AC3E}">
        <p14:creationId xmlns:p14="http://schemas.microsoft.com/office/powerpoint/2010/main" val="1050571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2</a:t>
            </a: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2 minutes / 30 seconds between exercises</a:t>
            </a:r>
          </a:p>
          <a:p>
            <a:pPr algn="just">
              <a:lnSpc>
                <a:spcPct val="120000"/>
              </a:lnSpc>
            </a:pPr>
            <a:r>
              <a:rPr lang="en-US" sz="1400" b="1" dirty="0">
                <a:solidFill>
                  <a:schemeClr val="tx1"/>
                </a:solidFill>
                <a:latin typeface="+mj-lt"/>
              </a:rPr>
              <a:t>Individual set duration </a:t>
            </a:r>
            <a:r>
              <a:rPr lang="en-US" sz="1400" dirty="0">
                <a:solidFill>
                  <a:schemeClr val="tx1"/>
                </a:solidFill>
                <a:latin typeface="+mj-lt"/>
              </a:rPr>
              <a:t>= </a:t>
            </a:r>
            <a:r>
              <a:rPr lang="en-US" sz="1400" dirty="0">
                <a:solidFill>
                  <a:schemeClr val="tx1"/>
                </a:solidFill>
              </a:rPr>
              <a:t>30 seconds</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rPr>
              <a:t>Maximal</a:t>
            </a:r>
          </a:p>
          <a:p>
            <a:pPr algn="just">
              <a:lnSpc>
                <a:spcPct val="120000"/>
              </a:lnSpc>
            </a:pPr>
            <a:r>
              <a:rPr lang="en-US" sz="1400" b="1" dirty="0">
                <a:solidFill>
                  <a:schemeClr val="tx1"/>
                </a:solidFill>
                <a:latin typeface="+mj-lt"/>
              </a:rPr>
              <a:t>Key Targets </a:t>
            </a:r>
            <a:r>
              <a:rPr lang="en-US" sz="1400" dirty="0">
                <a:solidFill>
                  <a:schemeClr val="tx1"/>
                </a:solidFill>
                <a:latin typeface="+mj-lt"/>
              </a:rPr>
              <a:t>= Look at the videos on the You Tube website from the link on the page before, working at a maximal effort complete 2 sets of the 8 exercises. Take 30 seconds between each exercise and 2 minutes recovery after the first set.</a:t>
            </a:r>
            <a:endParaRPr lang="en-US" sz="1400" b="1" dirty="0">
              <a:solidFill>
                <a:schemeClr val="tx1"/>
              </a:solidFill>
            </a:endParaRPr>
          </a:p>
          <a:p>
            <a:pPr algn="l">
              <a:lnSpc>
                <a:spcPct val="120000"/>
              </a:lnSpc>
            </a:pP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Functional Training </a:t>
            </a:r>
            <a:r>
              <a:rPr lang="en-US" altLang="ja-JP" sz="1800" b="1" dirty="0">
                <a:latin typeface="Verdana" pitchFamily="84" charset="0"/>
              </a:rPr>
              <a:t>Exercises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63"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257"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Full Body Muscular Strengthening and Conditioning</a:t>
            </a:r>
          </a:p>
        </p:txBody>
      </p:sp>
      <p:sp>
        <p:nvSpPr>
          <p:cNvPr id="82" name="TextBox 81"/>
          <p:cNvSpPr txBox="1"/>
          <p:nvPr/>
        </p:nvSpPr>
        <p:spPr>
          <a:xfrm>
            <a:off x="1751187" y="1772816"/>
            <a:ext cx="401638" cy="184666"/>
          </a:xfrm>
          <a:prstGeom prst="rect">
            <a:avLst/>
          </a:prstGeom>
          <a:noFill/>
        </p:spPr>
        <p:txBody>
          <a:bodyPr wrap="square" rtlCol="0">
            <a:spAutoFit/>
          </a:bodyPr>
          <a:lstStyle/>
          <a:p>
            <a:r>
              <a:rPr lang="en-GB" sz="600" dirty="0">
                <a:solidFill>
                  <a:schemeClr val="bg1"/>
                </a:solidFill>
              </a:rPr>
              <a:t>25m</a:t>
            </a:r>
          </a:p>
        </p:txBody>
      </p:sp>
      <p:sp>
        <p:nvSpPr>
          <p:cNvPr id="83" name="TextBox 82"/>
          <p:cNvSpPr txBox="1"/>
          <p:nvPr/>
        </p:nvSpPr>
        <p:spPr>
          <a:xfrm>
            <a:off x="2380287" y="1393724"/>
            <a:ext cx="401638" cy="184666"/>
          </a:xfrm>
          <a:prstGeom prst="rect">
            <a:avLst/>
          </a:prstGeom>
          <a:noFill/>
        </p:spPr>
        <p:txBody>
          <a:bodyPr wrap="square" rtlCol="0">
            <a:spAutoFit/>
          </a:bodyPr>
          <a:lstStyle/>
          <a:p>
            <a:r>
              <a:rPr lang="en-GB" sz="600" dirty="0">
                <a:solidFill>
                  <a:schemeClr val="bg1"/>
                </a:solidFill>
              </a:rPr>
              <a:t>10m</a:t>
            </a:r>
          </a:p>
        </p:txBody>
      </p:sp>
      <p:sp>
        <p:nvSpPr>
          <p:cNvPr id="84" name="TextBox 83"/>
          <p:cNvSpPr txBox="1"/>
          <p:nvPr/>
        </p:nvSpPr>
        <p:spPr>
          <a:xfrm>
            <a:off x="2543083" y="1660158"/>
            <a:ext cx="401638" cy="184666"/>
          </a:xfrm>
          <a:prstGeom prst="rect">
            <a:avLst/>
          </a:prstGeom>
          <a:noFill/>
        </p:spPr>
        <p:txBody>
          <a:bodyPr wrap="square" rtlCol="0">
            <a:spAutoFit/>
          </a:bodyPr>
          <a:lstStyle/>
          <a:p>
            <a:r>
              <a:rPr lang="en-GB" sz="600" dirty="0">
                <a:solidFill>
                  <a:schemeClr val="bg1"/>
                </a:solidFill>
              </a:rPr>
              <a:t>20m</a:t>
            </a:r>
          </a:p>
        </p:txBody>
      </p:sp>
      <p:sp>
        <p:nvSpPr>
          <p:cNvPr id="71" name="TextBox 70"/>
          <p:cNvSpPr txBox="1"/>
          <p:nvPr/>
        </p:nvSpPr>
        <p:spPr>
          <a:xfrm>
            <a:off x="961212" y="1367974"/>
            <a:ext cx="401638" cy="184666"/>
          </a:xfrm>
          <a:prstGeom prst="rect">
            <a:avLst/>
          </a:prstGeom>
          <a:noFill/>
        </p:spPr>
        <p:txBody>
          <a:bodyPr wrap="square" rtlCol="0">
            <a:spAutoFit/>
          </a:bodyPr>
          <a:lstStyle/>
          <a:p>
            <a:r>
              <a:rPr lang="en-GB" sz="600" dirty="0">
                <a:solidFill>
                  <a:schemeClr val="bg1"/>
                </a:solidFill>
              </a:rPr>
              <a:t>10m</a:t>
            </a:r>
          </a:p>
        </p:txBody>
      </p:sp>
      <p:sp>
        <p:nvSpPr>
          <p:cNvPr id="72" name="TextBox 71"/>
          <p:cNvSpPr txBox="1"/>
          <p:nvPr/>
        </p:nvSpPr>
        <p:spPr>
          <a:xfrm>
            <a:off x="1243708" y="1060848"/>
            <a:ext cx="401638" cy="184666"/>
          </a:xfrm>
          <a:prstGeom prst="rect">
            <a:avLst/>
          </a:prstGeom>
          <a:noFill/>
        </p:spPr>
        <p:txBody>
          <a:bodyPr wrap="square" rtlCol="0">
            <a:spAutoFit/>
          </a:bodyPr>
          <a:lstStyle/>
          <a:p>
            <a:r>
              <a:rPr lang="en-GB" sz="600" dirty="0">
                <a:solidFill>
                  <a:schemeClr val="bg1"/>
                </a:solidFill>
              </a:rPr>
              <a:t>10m</a:t>
            </a:r>
          </a:p>
        </p:txBody>
      </p:sp>
      <p:sp>
        <p:nvSpPr>
          <p:cNvPr id="141" name="TextBox 140"/>
          <p:cNvSpPr txBox="1"/>
          <p:nvPr/>
        </p:nvSpPr>
        <p:spPr>
          <a:xfrm>
            <a:off x="523053" y="1520501"/>
            <a:ext cx="401638" cy="184666"/>
          </a:xfrm>
          <a:prstGeom prst="rect">
            <a:avLst/>
          </a:prstGeom>
          <a:noFill/>
        </p:spPr>
        <p:txBody>
          <a:bodyPr wrap="square" rtlCol="0">
            <a:spAutoFit/>
          </a:bodyPr>
          <a:lstStyle/>
          <a:p>
            <a:r>
              <a:rPr lang="en-GB" sz="600" dirty="0">
                <a:solidFill>
                  <a:schemeClr val="bg1"/>
                </a:solidFill>
              </a:rPr>
              <a:t>35m</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732399"/>
            <a:ext cx="1725032" cy="107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138" y="725030"/>
            <a:ext cx="1736822" cy="108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3" y="725030"/>
            <a:ext cx="1728191"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794" y="732400"/>
            <a:ext cx="1716398" cy="107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113" y="2130191"/>
            <a:ext cx="1732455" cy="108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5138" y="2132856"/>
            <a:ext cx="1736822" cy="108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5556" y="2134516"/>
            <a:ext cx="1725536" cy="10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66725" y="2136913"/>
            <a:ext cx="1721699" cy="10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84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Preparation Week 2</a:t>
            </a:r>
            <a:br>
              <a:rPr lang="en-GB" b="1" dirty="0"/>
            </a:br>
            <a:endParaRPr lang="en-GB"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69680729"/>
              </p:ext>
            </p:extLst>
          </p:nvPr>
        </p:nvGraphicFramePr>
        <p:xfrm>
          <a:off x="251520" y="1745392"/>
          <a:ext cx="8496944" cy="4551199"/>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1690482">
                  <a:extLst>
                    <a:ext uri="{9D8B030D-6E8A-4147-A177-3AD203B41FA5}">
                      <a16:colId xmlns:a16="http://schemas.microsoft.com/office/drawing/2014/main" val="20001"/>
                    </a:ext>
                  </a:extLst>
                </a:gridCol>
                <a:gridCol w="169389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342037">
                <a:tc>
                  <a:txBody>
                    <a:bodyPr/>
                    <a:lstStyle/>
                    <a:p>
                      <a:pPr algn="ctr">
                        <a:spcAft>
                          <a:spcPts val="0"/>
                        </a:spcAft>
                      </a:pPr>
                      <a:r>
                        <a:rPr lang="en-GB" sz="2000" dirty="0">
                          <a:effectLst/>
                        </a:rPr>
                        <a:t> </a:t>
                      </a:r>
                      <a:endParaRPr lang="en-GB" sz="2000" dirty="0">
                        <a:effectLst/>
                        <a:latin typeface="Arial"/>
                        <a:ea typeface="Times New Roman"/>
                        <a:cs typeface="Times New Roman"/>
                      </a:endParaRPr>
                    </a:p>
                  </a:txBody>
                  <a:tcPr marL="68580" marR="68580" marT="0" marB="0">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General Conditioning</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Injury Prevention</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latin typeface="+mn-lt"/>
                          <a:ea typeface="+mn-ea"/>
                          <a:cs typeface="+mn-cs"/>
                        </a:rPr>
                        <a:t>Functional Conditioning</a:t>
                      </a:r>
                      <a:endParaRPr lang="en-GB" sz="10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tc>
                  <a:txBody>
                    <a:bodyPr/>
                    <a:lstStyle/>
                    <a:p>
                      <a:pPr algn="ctr">
                        <a:spcAft>
                          <a:spcPts val="0"/>
                        </a:spcAft>
                      </a:pPr>
                      <a:r>
                        <a:rPr lang="en-GB" sz="1800" b="1" dirty="0">
                          <a:solidFill>
                            <a:schemeClr val="bg1"/>
                          </a:solidFill>
                          <a:effectLst/>
                        </a:rPr>
                        <a:t>Cross Training Recovery</a:t>
                      </a:r>
                      <a:endParaRPr lang="en-GB" sz="1800" b="1" dirty="0">
                        <a:solidFill>
                          <a:schemeClr val="bg1"/>
                        </a:solidFill>
                        <a:effectLst/>
                        <a:latin typeface="Arial"/>
                        <a:ea typeface="Times New Roman"/>
                        <a:cs typeface="Times New Roman"/>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558904">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-7</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endParaRPr lang="en-GB" sz="1000" baseline="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Cycling</a:t>
                      </a:r>
                      <a:r>
                        <a:rPr lang="en-GB" sz="1000" baseline="0" dirty="0">
                          <a:effectLst/>
                          <a:latin typeface="+mn-lt"/>
                          <a:ea typeface="Times New Roman"/>
                          <a:cs typeface="Times New Roman"/>
                        </a:rPr>
                        <a:t> or Swimming</a:t>
                      </a:r>
                    </a:p>
                    <a:p>
                      <a:pPr algn="ctr">
                        <a:spcAft>
                          <a:spcPts val="0"/>
                        </a:spcAft>
                      </a:pPr>
                      <a:r>
                        <a:rPr lang="en-GB" sz="1000" baseline="0" dirty="0">
                          <a:effectLst/>
                          <a:latin typeface="+mn-lt"/>
                          <a:ea typeface="Times New Roman"/>
                          <a:cs typeface="Times New Roman"/>
                        </a:rPr>
                        <a:t>(30-45 minutes)</a:t>
                      </a: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423467">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-6</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684077">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-5</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High Intensity</a:t>
                      </a:r>
                    </a:p>
                    <a:p>
                      <a:pPr algn="ctr">
                        <a:spcAft>
                          <a:spcPts val="0"/>
                        </a:spcAft>
                      </a:pPr>
                      <a:r>
                        <a:rPr lang="en-GB" sz="1000" dirty="0">
                          <a:effectLst/>
                        </a:rPr>
                        <a:t>(Exercise 3)</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rPr>
                        <a:t>(Exercises 1) </a:t>
                      </a: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495475">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-4</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endParaRPr lang="en-GB" sz="1000" baseline="0" dirty="0">
                        <a:effectLst/>
                        <a:latin typeface="+mn-lt"/>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ea typeface="Times New Roman"/>
                          <a:cs typeface="Times New Roman"/>
                        </a:rPr>
                        <a:t>Cycling</a:t>
                      </a:r>
                      <a:r>
                        <a:rPr lang="en-GB" sz="1000" baseline="0" dirty="0">
                          <a:effectLst/>
                          <a:latin typeface="+mn-lt"/>
                          <a:ea typeface="Times New Roman"/>
                          <a:cs typeface="Times New Roman"/>
                        </a:rPr>
                        <a:t> or Swimming</a:t>
                      </a:r>
                    </a:p>
                    <a:p>
                      <a:pPr algn="ctr">
                        <a:spcAft>
                          <a:spcPts val="0"/>
                        </a:spcAft>
                      </a:pPr>
                      <a:r>
                        <a:rPr lang="en-GB" sz="1000" baseline="0" dirty="0">
                          <a:effectLst/>
                          <a:latin typeface="+mn-lt"/>
                          <a:ea typeface="Times New Roman"/>
                          <a:cs typeface="Times New Roman"/>
                        </a:rPr>
                        <a:t>(30-45 minutes)</a:t>
                      </a: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629229">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-3</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2)</a:t>
                      </a:r>
                    </a:p>
                  </a:txBody>
                  <a:tcPr marL="68580" marR="68580" marT="0" marB="0" anchor="ctr">
                    <a:solidFill>
                      <a:schemeClr val="tx2">
                        <a:lumMod val="20000"/>
                        <a:lumOff val="80000"/>
                      </a:schemeClr>
                    </a:solidFill>
                  </a:tcPr>
                </a:tc>
                <a:tc>
                  <a:txBody>
                    <a:bodyPr/>
                    <a:lstStyle/>
                    <a:p>
                      <a:pPr algn="ctr">
                        <a:spcAft>
                          <a:spcPts val="0"/>
                        </a:spcAft>
                      </a:pPr>
                      <a:r>
                        <a:rPr lang="en-GB" sz="1000" dirty="0">
                          <a:effectLst/>
                          <a:latin typeface="+mn-lt"/>
                        </a:rPr>
                        <a:t>Functional Training</a:t>
                      </a:r>
                    </a:p>
                    <a:p>
                      <a:pPr algn="ctr">
                        <a:spcAft>
                          <a:spcPts val="0"/>
                        </a:spcAft>
                      </a:pPr>
                      <a:r>
                        <a:rPr lang="en-GB" sz="1000" dirty="0">
                          <a:effectLst/>
                          <a:latin typeface="+mn-lt"/>
                        </a:rPr>
                        <a:t>(Exercises 1) </a:t>
                      </a:r>
                      <a:r>
                        <a:rPr lang="en-GB" sz="1000" dirty="0">
                          <a:effectLst/>
                        </a:rPr>
                        <a:t> </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450050">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-2</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endParaRPr lang="en-GB" sz="1000" dirty="0">
                        <a:effectLst/>
                      </a:endParaRPr>
                    </a:p>
                    <a:p>
                      <a:pPr algn="ctr">
                        <a:spcAft>
                          <a:spcPts val="0"/>
                        </a:spcAft>
                      </a:pPr>
                      <a:r>
                        <a:rPr lang="en-GB" sz="1000" dirty="0">
                          <a:effectLst/>
                        </a:rPr>
                        <a:t>Speed Endurance</a:t>
                      </a:r>
                    </a:p>
                    <a:p>
                      <a:pPr algn="ctr">
                        <a:spcAft>
                          <a:spcPts val="0"/>
                        </a:spcAft>
                      </a:pPr>
                      <a:r>
                        <a:rPr lang="en-GB" sz="1000" dirty="0">
                          <a:effectLst/>
                        </a:rPr>
                        <a:t>(Exercise 1)</a:t>
                      </a:r>
                      <a:endParaRPr lang="en-GB" sz="1000" dirty="0">
                        <a:effectLst/>
                        <a:latin typeface="Arial"/>
                        <a:cs typeface="Times New Roman"/>
                      </a:endParaRPr>
                    </a:p>
                    <a:p>
                      <a:pPr algn="ctr">
                        <a:spcAft>
                          <a:spcPts val="0"/>
                        </a:spcAft>
                      </a:pP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baseline="0" dirty="0">
                          <a:effectLst/>
                        </a:rPr>
                        <a:t>Injury Prevention</a:t>
                      </a:r>
                    </a:p>
                    <a:p>
                      <a:pPr algn="ctr">
                        <a:spcAft>
                          <a:spcPts val="0"/>
                        </a:spcAft>
                      </a:pPr>
                      <a:r>
                        <a:rPr lang="en-GB" sz="1000" baseline="0" dirty="0">
                          <a:effectLst/>
                        </a:rPr>
                        <a:t>(Exercises 1)</a:t>
                      </a: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601807">
                <a:tc>
                  <a:txBody>
                    <a:bodyPr/>
                    <a:lstStyle/>
                    <a:p>
                      <a:pPr algn="ctr">
                        <a:lnSpc>
                          <a:spcPct val="150000"/>
                        </a:lnSpc>
                        <a:spcAft>
                          <a:spcPts val="0"/>
                        </a:spcAft>
                      </a:pPr>
                      <a:r>
                        <a:rPr lang="en-GB" sz="1600" b="1" u="none" strike="noStrike" kern="0" dirty="0">
                          <a:solidFill>
                            <a:schemeClr val="bg1"/>
                          </a:solidFill>
                          <a:effectLst/>
                          <a:latin typeface="+mn-lt"/>
                          <a:ea typeface="+mn-ea"/>
                          <a:cs typeface="+mn-cs"/>
                        </a:rPr>
                        <a:t>Pre-Season -1</a:t>
                      </a:r>
                      <a:endParaRPr lang="en-GB" sz="1600" b="1" u="sng" kern="0" dirty="0">
                        <a:solidFill>
                          <a:schemeClr val="bg1"/>
                        </a:solidFill>
                        <a:effectLst/>
                        <a:latin typeface="Times New Roman"/>
                        <a:ea typeface="Arial Unicode MS"/>
                        <a:cs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GB" sz="1000" dirty="0">
                          <a:effectLst/>
                        </a:rPr>
                        <a:t>REST DAY</a:t>
                      </a:r>
                      <a:endParaRPr lang="en-GB" sz="1000" dirty="0">
                        <a:effectLst/>
                        <a:latin typeface="Arial"/>
                        <a:ea typeface="Times New Roman"/>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bl>
          </a:graphicData>
        </a:graphic>
      </p:graphicFrame>
      <p:pic>
        <p:nvPicPr>
          <p:cNvPr id="8"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ANd9GcR3BDTl8RE5AMxjr9g9wULlkcg_gv_U6-ZaC0R3ip7erT6LID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4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54930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 High Intensity</a:t>
            </a:r>
            <a:r>
              <a:rPr lang="en-US" altLang="ja-JP" sz="7200" b="1" dirty="0">
                <a:latin typeface="Calibri" pitchFamily="34" charset="0"/>
              </a:rPr>
              <a:t> </a:t>
            </a:r>
          </a:p>
          <a:p>
            <a:pPr algn="ctr"/>
            <a:r>
              <a:rPr lang="en-US" altLang="ja-JP" sz="7200" b="1" dirty="0">
                <a:latin typeface="Calibri" pitchFamily="34" charset="0"/>
              </a:rPr>
              <a:t>Exercises</a:t>
            </a:r>
            <a:endParaRPr lang="en-US" sz="7200" b="1" dirty="0">
              <a:latin typeface="Calibri" pitchFamily="34" charset="0"/>
            </a:endParaRPr>
          </a:p>
        </p:txBody>
      </p:sp>
      <p:sp>
        <p:nvSpPr>
          <p:cNvPr id="2" name="Rectangle 1"/>
          <p:cNvSpPr/>
          <p:nvPr/>
        </p:nvSpPr>
        <p:spPr>
          <a:xfrm>
            <a:off x="2270855" y="4221088"/>
            <a:ext cx="4572000" cy="807913"/>
          </a:xfrm>
          <a:prstGeom prst="rect">
            <a:avLst/>
          </a:prstGeom>
        </p:spPr>
        <p:txBody>
          <a:bodyPr>
            <a:spAutoFit/>
          </a:bodyPr>
          <a:lstStyle/>
          <a:p>
            <a:pPr algn="ctr"/>
            <a:r>
              <a:rPr lang="en-US" b="1" dirty="0">
                <a:latin typeface="Calibri" pitchFamily="34" charset="0"/>
              </a:rPr>
              <a:t>Physical Preparation Plan</a:t>
            </a:r>
          </a:p>
          <a:p>
            <a:pPr algn="ctr"/>
            <a:r>
              <a:rPr lang="en-US" b="1" dirty="0">
                <a:latin typeface="Calibri" pitchFamily="34" charset="0"/>
              </a:rPr>
              <a:t>for Pre-Season </a:t>
            </a:r>
          </a:p>
          <a:p>
            <a:pPr algn="ctr"/>
            <a:endParaRPr lang="en-US" altLang="ja-JP" sz="105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95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1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6</a:t>
            </a:r>
          </a:p>
          <a:p>
            <a:pPr algn="just">
              <a:lnSpc>
                <a:spcPct val="120000"/>
              </a:lnSpc>
            </a:pPr>
            <a:r>
              <a:rPr lang="en-US" sz="1400" b="1" dirty="0">
                <a:solidFill>
                  <a:schemeClr val="tx1"/>
                </a:solidFill>
              </a:rPr>
              <a:t>Individual set duration </a:t>
            </a:r>
            <a:r>
              <a:rPr lang="en-US" sz="1400" dirty="0">
                <a:solidFill>
                  <a:schemeClr val="tx1"/>
                </a:solidFill>
              </a:rPr>
              <a:t>= 2 minutes</a:t>
            </a:r>
            <a:endParaRPr lang="en-US" sz="1400" dirty="0">
              <a:solidFill>
                <a:schemeClr val="tx1"/>
              </a:solidFill>
              <a:latin typeface="+mj-lt"/>
            </a:endParaRP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2 minutes</a:t>
            </a:r>
          </a:p>
          <a:p>
            <a:pPr algn="just">
              <a:lnSpc>
                <a:spcPct val="120000"/>
              </a:lnSpc>
            </a:pPr>
            <a:r>
              <a:rPr lang="en-US" sz="1400" b="1" dirty="0">
                <a:solidFill>
                  <a:schemeClr val="tx1"/>
                </a:solidFill>
              </a:rPr>
              <a:t>Session plan </a:t>
            </a:r>
            <a:r>
              <a:rPr lang="en-US" sz="1400" dirty="0">
                <a:solidFill>
                  <a:schemeClr val="tx1"/>
                </a:solidFill>
              </a:rPr>
              <a:t>= 2 minutes High Intensity (HI) followed by 2 minutes Active Recovery (AR) completed 6 times. (6 x 2” HI / 2” AR)</a:t>
            </a:r>
            <a:endParaRPr lang="en-US" sz="1400" dirty="0">
              <a:solidFill>
                <a:schemeClr val="tx1"/>
              </a:solidFill>
              <a:latin typeface="+mj-lt"/>
            </a:endParaRPr>
          </a:p>
          <a:p>
            <a:pPr algn="just" eaLnBrk="1" hangingPunct="1">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latin typeface="+mj-lt"/>
              </a:rPr>
              <a:t>90-</a:t>
            </a:r>
            <a:r>
              <a:rPr lang="en-US" sz="1400" dirty="0">
                <a:solidFill>
                  <a:schemeClr val="tx1"/>
                </a:solidFill>
              </a:rPr>
              <a:t>95% Speed Max (</a:t>
            </a:r>
            <a:r>
              <a:rPr lang="en-US" sz="1400" dirty="0" err="1">
                <a:solidFill>
                  <a:schemeClr val="tx1"/>
                </a:solidFill>
              </a:rPr>
              <a:t>SP</a:t>
            </a:r>
            <a:r>
              <a:rPr lang="en-US" sz="1400" baseline="-25000" dirty="0" err="1">
                <a:solidFill>
                  <a:schemeClr val="tx1"/>
                </a:solidFill>
              </a:rPr>
              <a:t>Max</a:t>
            </a:r>
            <a:r>
              <a:rPr lang="en-US" sz="1400" dirty="0">
                <a:solidFill>
                  <a:schemeClr val="tx1"/>
                </a:solidFill>
              </a:rPr>
              <a:t>) / 86-93% Heart Rate Max (</a:t>
            </a:r>
            <a:r>
              <a:rPr lang="en-US" sz="1400" dirty="0" err="1">
                <a:solidFill>
                  <a:schemeClr val="tx1"/>
                </a:solidFill>
              </a:rPr>
              <a:t>HR</a:t>
            </a:r>
            <a:r>
              <a:rPr lang="en-US" sz="1400" baseline="-25000" dirty="0" err="1">
                <a:solidFill>
                  <a:schemeClr val="tx1"/>
                </a:solidFill>
              </a:rPr>
              <a:t>Max</a:t>
            </a:r>
            <a:r>
              <a:rPr lang="en-US" sz="1400" dirty="0">
                <a:solidFill>
                  <a:schemeClr val="tx1"/>
                </a:solidFill>
              </a:rPr>
              <a:t> )</a:t>
            </a:r>
          </a:p>
          <a:p>
            <a:pPr algn="just" eaLnBrk="1" hangingPunct="1">
              <a:lnSpc>
                <a:spcPct val="120000"/>
              </a:lnSpc>
            </a:pPr>
            <a:r>
              <a:rPr lang="en-US" sz="1400" b="1" dirty="0">
                <a:solidFill>
                  <a:schemeClr val="tx1"/>
                </a:solidFill>
                <a:latin typeface="+mj-lt"/>
              </a:rPr>
              <a:t>Key Targets </a:t>
            </a:r>
            <a:r>
              <a:rPr lang="en-US" sz="1400" dirty="0">
                <a:solidFill>
                  <a:schemeClr val="tx1"/>
                </a:solidFill>
                <a:latin typeface="+mj-lt"/>
              </a:rPr>
              <a:t>= Maintain a constant pace throughout the duration of the each set. Walk during the recovery.</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1</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1026" name="Picture 2" descr="http://www.metricviews.org.uk/wp-content/uploads/athle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830997"/>
          </a:xfrm>
          <a:prstGeom prst="rect">
            <a:avLst/>
          </a:prstGeom>
          <a:noFill/>
        </p:spPr>
        <p:txBody>
          <a:bodyPr wrap="square" rtlCol="0">
            <a:spAutoFit/>
          </a:bodyPr>
          <a:lstStyle/>
          <a:p>
            <a:pPr algn="ctr"/>
            <a:r>
              <a:rPr lang="en-GB" b="1" dirty="0"/>
              <a:t>Session Aim</a:t>
            </a:r>
          </a:p>
          <a:p>
            <a:pPr algn="ctr"/>
            <a:r>
              <a:rPr lang="en-GB" dirty="0"/>
              <a:t>Aerobic Endurance through Linear Running</a:t>
            </a:r>
          </a:p>
          <a:p>
            <a:pPr algn="ctr"/>
            <a:r>
              <a:rPr lang="en-GB" sz="1200" dirty="0"/>
              <a:t>*Preferably complete on Grass, however a Running Track will also suffice if no access to grass</a:t>
            </a:r>
          </a:p>
        </p:txBody>
      </p:sp>
      <p:sp>
        <p:nvSpPr>
          <p:cNvPr id="6" name="Oval 5"/>
          <p:cNvSpPr/>
          <p:nvPr/>
        </p:nvSpPr>
        <p:spPr>
          <a:xfrm>
            <a:off x="4143100" y="3130821"/>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56942" y="3128657"/>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61542" y="90872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bg1"/>
                </a:solidFill>
              </a:rPr>
              <a:t>Start</a:t>
            </a:r>
          </a:p>
        </p:txBody>
      </p:sp>
      <p:sp>
        <p:nvSpPr>
          <p:cNvPr id="69" name="Oval 68"/>
          <p:cNvSpPr/>
          <p:nvPr/>
        </p:nvSpPr>
        <p:spPr>
          <a:xfrm>
            <a:off x="4149946" y="932364"/>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505558" y="3202829"/>
            <a:ext cx="3637543"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58" name="TextBox 57"/>
          <p:cNvSpPr txBox="1"/>
          <p:nvPr/>
        </p:nvSpPr>
        <p:spPr>
          <a:xfrm>
            <a:off x="179512" y="3501008"/>
            <a:ext cx="1080120" cy="954107"/>
          </a:xfrm>
          <a:prstGeom prst="rect">
            <a:avLst/>
          </a:prstGeom>
          <a:noFill/>
        </p:spPr>
        <p:txBody>
          <a:bodyPr wrap="square" rtlCol="0">
            <a:spAutoFit/>
          </a:bodyPr>
          <a:lstStyle/>
          <a:p>
            <a:r>
              <a:rPr lang="en-GB" sz="800" b="1" u="sng" dirty="0"/>
              <a:t>Key</a:t>
            </a:r>
          </a:p>
          <a:p>
            <a:r>
              <a:rPr lang="en-GB" sz="800" dirty="0">
                <a:solidFill>
                  <a:srgbClr val="FF0000"/>
                </a:solidFill>
              </a:rPr>
              <a:t>Red = 90-95%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a:p>
            <a:r>
              <a:rPr lang="en-GB" sz="800" dirty="0"/>
              <a:t>Black = Jogging</a:t>
            </a:r>
          </a:p>
        </p:txBody>
      </p:sp>
      <p:cxnSp>
        <p:nvCxnSpPr>
          <p:cNvPr id="65" name="Straight Arrow Connector 64"/>
          <p:cNvCxnSpPr/>
          <p:nvPr/>
        </p:nvCxnSpPr>
        <p:spPr>
          <a:xfrm>
            <a:off x="4215108" y="1124744"/>
            <a:ext cx="0" cy="1944216"/>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31" name="Freeform 30"/>
          <p:cNvSpPr/>
          <p:nvPr/>
        </p:nvSpPr>
        <p:spPr>
          <a:xfrm>
            <a:off x="485775" y="1062038"/>
            <a:ext cx="3643313" cy="1462182"/>
          </a:xfrm>
          <a:custGeom>
            <a:avLst/>
            <a:gdLst>
              <a:gd name="connsiteX0" fmla="*/ 0 w 3643313"/>
              <a:gd name="connsiteY0" fmla="*/ 0 h 1462182"/>
              <a:gd name="connsiteX1" fmla="*/ 1838325 w 3643313"/>
              <a:gd name="connsiteY1" fmla="*/ 1462087 h 1462182"/>
              <a:gd name="connsiteX2" fmla="*/ 3643313 w 3643313"/>
              <a:gd name="connsiteY2" fmla="*/ 57150 h 1462182"/>
            </a:gdLst>
            <a:ahLst/>
            <a:cxnLst>
              <a:cxn ang="0">
                <a:pos x="connsiteX0" y="connsiteY0"/>
              </a:cxn>
              <a:cxn ang="0">
                <a:pos x="connsiteX1" y="connsiteY1"/>
              </a:cxn>
              <a:cxn ang="0">
                <a:pos x="connsiteX2" y="connsiteY2"/>
              </a:cxn>
            </a:cxnLst>
            <a:rect l="l" t="t" r="r" b="b"/>
            <a:pathLst>
              <a:path w="3643313" h="1462182">
                <a:moveTo>
                  <a:pt x="0" y="0"/>
                </a:moveTo>
                <a:cubicBezTo>
                  <a:pt x="615553" y="726281"/>
                  <a:pt x="1231106" y="1452562"/>
                  <a:pt x="1838325" y="1462087"/>
                </a:cubicBezTo>
                <a:cubicBezTo>
                  <a:pt x="2445544" y="1471612"/>
                  <a:pt x="3044428" y="764381"/>
                  <a:pt x="3643313" y="571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a:stCxn id="31" idx="2"/>
            <a:endCxn id="69" idx="3"/>
          </p:cNvCxnSpPr>
          <p:nvPr/>
        </p:nvCxnSpPr>
        <p:spPr>
          <a:xfrm flipV="1">
            <a:off x="4129088" y="1055289"/>
            <a:ext cx="41949" cy="63899"/>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stCxn id="66" idx="7"/>
          </p:cNvCxnSpPr>
          <p:nvPr/>
        </p:nvCxnSpPr>
        <p:spPr>
          <a:xfrm flipV="1">
            <a:off x="479867" y="2708920"/>
            <a:ext cx="1828691" cy="4408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a:endCxn id="15416" idx="5"/>
          </p:cNvCxnSpPr>
          <p:nvPr/>
        </p:nvCxnSpPr>
        <p:spPr>
          <a:xfrm flipV="1">
            <a:off x="2308558" y="2102898"/>
            <a:ext cx="1590309" cy="606022"/>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p:nvPr/>
        </p:nvCxnSpPr>
        <p:spPr>
          <a:xfrm flipH="1" flipV="1">
            <a:off x="500958" y="954900"/>
            <a:ext cx="1806473" cy="457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a:stCxn id="15416" idx="6"/>
          </p:cNvCxnSpPr>
          <p:nvPr/>
        </p:nvCxnSpPr>
        <p:spPr>
          <a:xfrm flipH="1" flipV="1">
            <a:off x="2307431" y="1412776"/>
            <a:ext cx="1585814" cy="677517"/>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51" name="Freeform 50"/>
          <p:cNvSpPr/>
          <p:nvPr/>
        </p:nvSpPr>
        <p:spPr>
          <a:xfrm>
            <a:off x="5018511" y="1219200"/>
            <a:ext cx="1853777" cy="1932761"/>
          </a:xfrm>
          <a:custGeom>
            <a:avLst/>
            <a:gdLst>
              <a:gd name="connsiteX0" fmla="*/ 648864 w 1853777"/>
              <a:gd name="connsiteY0" fmla="*/ 0 h 1932761"/>
              <a:gd name="connsiteX1" fmla="*/ 301202 w 1853777"/>
              <a:gd name="connsiteY1" fmla="*/ 261938 h 1932761"/>
              <a:gd name="connsiteX2" fmla="*/ 110702 w 1853777"/>
              <a:gd name="connsiteY2" fmla="*/ 547688 h 1932761"/>
              <a:gd name="connsiteX3" fmla="*/ 1164 w 1853777"/>
              <a:gd name="connsiteY3" fmla="*/ 885825 h 1932761"/>
              <a:gd name="connsiteX4" fmla="*/ 72602 w 1853777"/>
              <a:gd name="connsiteY4" fmla="*/ 1262063 h 1932761"/>
              <a:gd name="connsiteX5" fmla="*/ 353589 w 1853777"/>
              <a:gd name="connsiteY5" fmla="*/ 1643063 h 1932761"/>
              <a:gd name="connsiteX6" fmla="*/ 772689 w 1853777"/>
              <a:gd name="connsiteY6" fmla="*/ 1857375 h 1932761"/>
              <a:gd name="connsiteX7" fmla="*/ 1306089 w 1853777"/>
              <a:gd name="connsiteY7" fmla="*/ 1928813 h 1932761"/>
              <a:gd name="connsiteX8" fmla="*/ 1844252 w 1853777"/>
              <a:gd name="connsiteY8" fmla="*/ 1924050 h 1932761"/>
              <a:gd name="connsiteX9" fmla="*/ 1853777 w 1853777"/>
              <a:gd name="connsiteY9" fmla="*/ 1924050 h 193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3777" h="1932761">
                <a:moveTo>
                  <a:pt x="648864" y="0"/>
                </a:moveTo>
                <a:cubicBezTo>
                  <a:pt x="519880" y="85328"/>
                  <a:pt x="390896" y="170657"/>
                  <a:pt x="301202" y="261938"/>
                </a:cubicBezTo>
                <a:cubicBezTo>
                  <a:pt x="211508" y="353219"/>
                  <a:pt x="160708" y="443707"/>
                  <a:pt x="110702" y="547688"/>
                </a:cubicBezTo>
                <a:cubicBezTo>
                  <a:pt x="60696" y="651669"/>
                  <a:pt x="7514" y="766763"/>
                  <a:pt x="1164" y="885825"/>
                </a:cubicBezTo>
                <a:cubicBezTo>
                  <a:pt x="-5186" y="1004887"/>
                  <a:pt x="13865" y="1135857"/>
                  <a:pt x="72602" y="1262063"/>
                </a:cubicBezTo>
                <a:cubicBezTo>
                  <a:pt x="131339" y="1388269"/>
                  <a:pt x="236908" y="1543844"/>
                  <a:pt x="353589" y="1643063"/>
                </a:cubicBezTo>
                <a:cubicBezTo>
                  <a:pt x="470270" y="1742282"/>
                  <a:pt x="613939" y="1809750"/>
                  <a:pt x="772689" y="1857375"/>
                </a:cubicBezTo>
                <a:cubicBezTo>
                  <a:pt x="931439" y="1905000"/>
                  <a:pt x="1127495" y="1917701"/>
                  <a:pt x="1306089" y="1928813"/>
                </a:cubicBezTo>
                <a:cubicBezTo>
                  <a:pt x="1484683" y="1939926"/>
                  <a:pt x="1844252" y="1924050"/>
                  <a:pt x="1844252" y="1924050"/>
                </a:cubicBezTo>
                <a:lnTo>
                  <a:pt x="1853777" y="19240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Arrow Connector 52"/>
          <p:cNvCxnSpPr>
            <a:stCxn id="51" idx="9"/>
          </p:cNvCxnSpPr>
          <p:nvPr/>
        </p:nvCxnSpPr>
        <p:spPr>
          <a:xfrm>
            <a:off x="6872288" y="3143250"/>
            <a:ext cx="147984" cy="8711"/>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55" name="Straight Arrow Connector 54"/>
          <p:cNvCxnSpPr/>
          <p:nvPr/>
        </p:nvCxnSpPr>
        <p:spPr>
          <a:xfrm flipV="1">
            <a:off x="7020272" y="3128657"/>
            <a:ext cx="866428" cy="233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Freeform 55"/>
          <p:cNvSpPr/>
          <p:nvPr/>
        </p:nvSpPr>
        <p:spPr>
          <a:xfrm>
            <a:off x="7710488" y="1171575"/>
            <a:ext cx="880765" cy="1947863"/>
          </a:xfrm>
          <a:custGeom>
            <a:avLst/>
            <a:gdLst>
              <a:gd name="connsiteX0" fmla="*/ 176212 w 880765"/>
              <a:gd name="connsiteY0" fmla="*/ 1947863 h 1947863"/>
              <a:gd name="connsiteX1" fmla="*/ 533400 w 880765"/>
              <a:gd name="connsiteY1" fmla="*/ 1724025 h 1947863"/>
              <a:gd name="connsiteX2" fmla="*/ 776287 w 880765"/>
              <a:gd name="connsiteY2" fmla="*/ 1414463 h 1947863"/>
              <a:gd name="connsiteX3" fmla="*/ 876300 w 880765"/>
              <a:gd name="connsiteY3" fmla="*/ 1033463 h 1947863"/>
              <a:gd name="connsiteX4" fmla="*/ 838200 w 880765"/>
              <a:gd name="connsiteY4" fmla="*/ 685800 h 1947863"/>
              <a:gd name="connsiteX5" fmla="*/ 619125 w 880765"/>
              <a:gd name="connsiteY5" fmla="*/ 338138 h 1947863"/>
              <a:gd name="connsiteX6" fmla="*/ 442912 w 880765"/>
              <a:gd name="connsiteY6" fmla="*/ 185738 h 1947863"/>
              <a:gd name="connsiteX7" fmla="*/ 252412 w 880765"/>
              <a:gd name="connsiteY7" fmla="*/ 47625 h 1947863"/>
              <a:gd name="connsiteX8" fmla="*/ 0 w 880765"/>
              <a:gd name="connsiteY8" fmla="*/ 0 h 194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765" h="1947863">
                <a:moveTo>
                  <a:pt x="176212" y="1947863"/>
                </a:moveTo>
                <a:cubicBezTo>
                  <a:pt x="304800" y="1880394"/>
                  <a:pt x="433388" y="1812925"/>
                  <a:pt x="533400" y="1724025"/>
                </a:cubicBezTo>
                <a:cubicBezTo>
                  <a:pt x="633413" y="1635125"/>
                  <a:pt x="719137" y="1529557"/>
                  <a:pt x="776287" y="1414463"/>
                </a:cubicBezTo>
                <a:cubicBezTo>
                  <a:pt x="833437" y="1299369"/>
                  <a:pt x="865981" y="1154907"/>
                  <a:pt x="876300" y="1033463"/>
                </a:cubicBezTo>
                <a:cubicBezTo>
                  <a:pt x="886619" y="912019"/>
                  <a:pt x="881063" y="801687"/>
                  <a:pt x="838200" y="685800"/>
                </a:cubicBezTo>
                <a:cubicBezTo>
                  <a:pt x="795338" y="569912"/>
                  <a:pt x="685006" y="421482"/>
                  <a:pt x="619125" y="338138"/>
                </a:cubicBezTo>
                <a:cubicBezTo>
                  <a:pt x="553244" y="254794"/>
                  <a:pt x="504031" y="234157"/>
                  <a:pt x="442912" y="185738"/>
                </a:cubicBezTo>
                <a:cubicBezTo>
                  <a:pt x="381793" y="137319"/>
                  <a:pt x="326231" y="78581"/>
                  <a:pt x="252412" y="47625"/>
                </a:cubicBezTo>
                <a:cubicBezTo>
                  <a:pt x="178593" y="16669"/>
                  <a:pt x="89296" y="8334"/>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a:stCxn id="56" idx="8"/>
          </p:cNvCxnSpPr>
          <p:nvPr/>
        </p:nvCxnSpPr>
        <p:spPr>
          <a:xfrm flipH="1">
            <a:off x="7596336" y="1171575"/>
            <a:ext cx="114152"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62" name="Straight Arrow Connector 61"/>
          <p:cNvCxnSpPr/>
          <p:nvPr/>
        </p:nvCxnSpPr>
        <p:spPr>
          <a:xfrm flipH="1">
            <a:off x="7020272" y="1171575"/>
            <a:ext cx="57606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4" name="Straight Arrow Connector 103"/>
          <p:cNvCxnSpPr/>
          <p:nvPr/>
        </p:nvCxnSpPr>
        <p:spPr>
          <a:xfrm flipH="1">
            <a:off x="6300192" y="1171575"/>
            <a:ext cx="731536"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06" name="Straight Arrow Connector 105"/>
          <p:cNvCxnSpPr/>
          <p:nvPr/>
        </p:nvCxnSpPr>
        <p:spPr>
          <a:xfrm flipH="1">
            <a:off x="5652120" y="1171575"/>
            <a:ext cx="648072" cy="476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60"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92500" lnSpcReduction="2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400" b="1" dirty="0">
                <a:solidFill>
                  <a:schemeClr val="tx1"/>
                </a:solidFill>
                <a:latin typeface="+mj-lt"/>
              </a:rPr>
              <a:t>Sets</a:t>
            </a:r>
            <a:r>
              <a:rPr lang="en-US" sz="1400" dirty="0">
                <a:solidFill>
                  <a:schemeClr val="tx1"/>
                </a:solidFill>
                <a:latin typeface="+mj-lt"/>
              </a:rPr>
              <a:t> = 8</a:t>
            </a:r>
          </a:p>
          <a:p>
            <a:pPr algn="just">
              <a:lnSpc>
                <a:spcPct val="120000"/>
              </a:lnSpc>
            </a:pPr>
            <a:r>
              <a:rPr lang="en-US" sz="1400" b="1" dirty="0">
                <a:solidFill>
                  <a:schemeClr val="tx1"/>
                </a:solidFill>
              </a:rPr>
              <a:t>Individual set duration </a:t>
            </a:r>
            <a:r>
              <a:rPr lang="en-US" sz="1400" dirty="0">
                <a:solidFill>
                  <a:schemeClr val="tx1"/>
                </a:solidFill>
              </a:rPr>
              <a:t>= 1 ½ minutes</a:t>
            </a:r>
            <a:endParaRPr lang="en-US" sz="1400" dirty="0">
              <a:solidFill>
                <a:schemeClr val="tx1"/>
              </a:solidFill>
              <a:latin typeface="+mj-lt"/>
            </a:endParaRPr>
          </a:p>
          <a:p>
            <a:pPr algn="just" eaLnBrk="1" hangingPunct="1">
              <a:lnSpc>
                <a:spcPct val="120000"/>
              </a:lnSpc>
            </a:pPr>
            <a:r>
              <a:rPr lang="en-US" sz="1400" b="1" dirty="0">
                <a:solidFill>
                  <a:schemeClr val="tx1"/>
                </a:solidFill>
                <a:latin typeface="+mj-lt"/>
              </a:rPr>
              <a:t>Recovery between sets </a:t>
            </a:r>
            <a:r>
              <a:rPr lang="en-US" sz="1400" dirty="0">
                <a:solidFill>
                  <a:schemeClr val="tx1"/>
                </a:solidFill>
                <a:latin typeface="+mj-lt"/>
              </a:rPr>
              <a:t>= 1 minute</a:t>
            </a:r>
          </a:p>
          <a:p>
            <a:pPr algn="just" eaLnBrk="1" hangingPunct="1">
              <a:lnSpc>
                <a:spcPct val="120000"/>
              </a:lnSpc>
            </a:pPr>
            <a:r>
              <a:rPr lang="en-US" sz="1400" b="1" dirty="0">
                <a:solidFill>
                  <a:schemeClr val="tx1"/>
                </a:solidFill>
                <a:latin typeface="+mj-lt"/>
              </a:rPr>
              <a:t>Session Plan</a:t>
            </a:r>
            <a:r>
              <a:rPr lang="en-US" sz="1400" dirty="0">
                <a:solidFill>
                  <a:schemeClr val="tx1"/>
                </a:solidFill>
                <a:latin typeface="+mj-lt"/>
              </a:rPr>
              <a:t> = 10 x 1 ½ minutes HI / 1 minute AR</a:t>
            </a:r>
          </a:p>
          <a:p>
            <a:pPr algn="just">
              <a:lnSpc>
                <a:spcPct val="120000"/>
              </a:lnSpc>
            </a:pPr>
            <a:r>
              <a:rPr lang="en-US" sz="1400" b="1" dirty="0">
                <a:solidFill>
                  <a:schemeClr val="tx1"/>
                </a:solidFill>
                <a:latin typeface="+mj-lt"/>
              </a:rPr>
              <a:t>Intensity </a:t>
            </a:r>
            <a:r>
              <a:rPr lang="en-US" sz="1400" dirty="0">
                <a:solidFill>
                  <a:schemeClr val="tx1"/>
                </a:solidFill>
                <a:latin typeface="+mj-lt"/>
              </a:rPr>
              <a:t>=</a:t>
            </a:r>
            <a:r>
              <a:rPr lang="en-US" sz="1400" b="1" dirty="0">
                <a:solidFill>
                  <a:schemeClr val="tx1"/>
                </a:solidFill>
                <a:latin typeface="+mj-lt"/>
              </a:rPr>
              <a:t> </a:t>
            </a:r>
            <a:r>
              <a:rPr lang="en-US" sz="1400" dirty="0">
                <a:solidFill>
                  <a:schemeClr val="tx1"/>
                </a:solidFill>
                <a:latin typeface="+mj-lt"/>
              </a:rPr>
              <a:t>90</a:t>
            </a:r>
            <a:r>
              <a:rPr lang="en-US" sz="1400" b="1" dirty="0">
                <a:solidFill>
                  <a:schemeClr val="tx1"/>
                </a:solidFill>
                <a:latin typeface="+mj-lt"/>
              </a:rPr>
              <a:t>-</a:t>
            </a:r>
            <a:r>
              <a:rPr lang="en-US" sz="1400" dirty="0">
                <a:solidFill>
                  <a:schemeClr val="tx1"/>
                </a:solidFill>
                <a:latin typeface="+mj-lt"/>
              </a:rPr>
              <a:t>95% </a:t>
            </a:r>
            <a:r>
              <a:rPr lang="en-US" sz="1400" dirty="0" err="1">
                <a:solidFill>
                  <a:schemeClr val="tx1"/>
                </a:solidFill>
                <a:latin typeface="+mj-lt"/>
              </a:rPr>
              <a:t>SP</a:t>
            </a:r>
            <a:r>
              <a:rPr lang="en-US" sz="1400" baseline="-25000" dirty="0" err="1">
                <a:solidFill>
                  <a:schemeClr val="tx1"/>
                </a:solidFill>
                <a:latin typeface="+mj-lt"/>
              </a:rPr>
              <a:t>Max</a:t>
            </a:r>
            <a:r>
              <a:rPr lang="en-US" sz="1400" dirty="0">
                <a:solidFill>
                  <a:schemeClr val="tx1"/>
                </a:solidFill>
                <a:latin typeface="+mj-lt"/>
              </a:rPr>
              <a:t> / 86-93% </a:t>
            </a:r>
            <a:r>
              <a:rPr lang="en-US" sz="1400" dirty="0" err="1">
                <a:solidFill>
                  <a:schemeClr val="tx1"/>
                </a:solidFill>
              </a:rPr>
              <a:t>HR</a:t>
            </a:r>
            <a:r>
              <a:rPr lang="en-US" sz="1400" baseline="-25000" dirty="0" err="1">
                <a:solidFill>
                  <a:schemeClr val="tx1"/>
                </a:solidFill>
              </a:rPr>
              <a:t>Max</a:t>
            </a:r>
            <a:endParaRPr lang="en-US" sz="1400" dirty="0">
              <a:solidFill>
                <a:schemeClr val="tx1"/>
              </a:solidFill>
              <a:latin typeface="+mj-lt"/>
            </a:endParaRPr>
          </a:p>
          <a:p>
            <a:pPr algn="just">
              <a:lnSpc>
                <a:spcPct val="120000"/>
              </a:lnSpc>
            </a:pPr>
            <a:r>
              <a:rPr lang="en-US" sz="1400" b="1" dirty="0">
                <a:solidFill>
                  <a:schemeClr val="tx1"/>
                </a:solidFill>
                <a:latin typeface="+mj-lt"/>
              </a:rPr>
              <a:t>Key Targets </a:t>
            </a:r>
            <a:r>
              <a:rPr lang="en-US" sz="1400" dirty="0">
                <a:solidFill>
                  <a:schemeClr val="tx1"/>
                </a:solidFill>
                <a:latin typeface="+mj-lt"/>
              </a:rPr>
              <a:t>= On the pitch, aim to cover at least a pitch and a half in distance in </a:t>
            </a:r>
            <a:r>
              <a:rPr lang="en-US" sz="1400" dirty="0">
                <a:solidFill>
                  <a:schemeClr val="tx1"/>
                </a:solidFill>
              </a:rPr>
              <a:t>1 ½ minutes </a:t>
            </a:r>
            <a:r>
              <a:rPr lang="en-US" sz="1400" dirty="0">
                <a:solidFill>
                  <a:schemeClr val="tx1"/>
                </a:solidFill>
                <a:latin typeface="+mj-lt"/>
              </a:rPr>
              <a:t>. On a track look to cover at least 420m in </a:t>
            </a:r>
            <a:r>
              <a:rPr lang="en-US" sz="1400" dirty="0">
                <a:solidFill>
                  <a:schemeClr val="tx1"/>
                </a:solidFill>
              </a:rPr>
              <a:t>1 ½ minutes </a:t>
            </a:r>
            <a:r>
              <a:rPr lang="en-US" sz="1400" dirty="0">
                <a:solidFill>
                  <a:schemeClr val="tx1"/>
                </a:solidFill>
                <a:latin typeface="+mj-lt"/>
              </a:rPr>
              <a:t>. The 1 minute recovery after each set should be walking back to start position.</a:t>
            </a:r>
            <a:endParaRPr lang="en-US" sz="1400" b="1" dirty="0">
              <a:solidFill>
                <a:schemeClr val="tx1"/>
              </a:solidFill>
              <a:latin typeface="+mj-lt"/>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2</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1026" name="Picture 2" descr="http://www.metricviews.org.uk/wp-content/uploads/athle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1107996"/>
          </a:xfrm>
          <a:prstGeom prst="rect">
            <a:avLst/>
          </a:prstGeom>
          <a:noFill/>
        </p:spPr>
        <p:txBody>
          <a:bodyPr wrap="square" rtlCol="0">
            <a:spAutoFit/>
          </a:bodyPr>
          <a:lstStyle/>
          <a:p>
            <a:pPr algn="ctr"/>
            <a:r>
              <a:rPr lang="en-GB" b="1" dirty="0"/>
              <a:t>Session Aim</a:t>
            </a:r>
          </a:p>
          <a:p>
            <a:pPr algn="ctr"/>
            <a:r>
              <a:rPr lang="en-GB" dirty="0"/>
              <a:t>Aerobic Endurance through Linear Running</a:t>
            </a:r>
          </a:p>
          <a:p>
            <a:pPr algn="ctr"/>
            <a:r>
              <a:rPr lang="en-GB" sz="1200" dirty="0"/>
              <a:t>*Preferably complete on Grass, however a Running Track will also suffice if no access to grass</a:t>
            </a:r>
          </a:p>
          <a:p>
            <a:pPr algn="ctr"/>
            <a:endParaRPr lang="en-GB" dirty="0"/>
          </a:p>
        </p:txBody>
      </p:sp>
      <p:sp>
        <p:nvSpPr>
          <p:cNvPr id="6" name="Oval 5"/>
          <p:cNvSpPr/>
          <p:nvPr/>
        </p:nvSpPr>
        <p:spPr>
          <a:xfrm>
            <a:off x="4214884" y="88519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51520" y="3212976"/>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S</a:t>
            </a:r>
          </a:p>
        </p:txBody>
      </p:sp>
      <p:cxnSp>
        <p:nvCxnSpPr>
          <p:cNvPr id="8" name="Straight Arrow Connector 7"/>
          <p:cNvCxnSpPr>
            <a:stCxn id="66" idx="7"/>
          </p:cNvCxnSpPr>
          <p:nvPr/>
        </p:nvCxnSpPr>
        <p:spPr>
          <a:xfrm flipV="1">
            <a:off x="374445" y="1020915"/>
            <a:ext cx="3852843" cy="221315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endCxn id="66" idx="0"/>
          </p:cNvCxnSpPr>
          <p:nvPr/>
        </p:nvCxnSpPr>
        <p:spPr>
          <a:xfrm flipH="1">
            <a:off x="323528" y="993092"/>
            <a:ext cx="299" cy="2219884"/>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a:off x="4328848" y="1029212"/>
            <a:ext cx="4176" cy="218376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868144" y="1060222"/>
            <a:ext cx="2018556" cy="297517"/>
          </a:xfrm>
          <a:prstGeom prst="rect">
            <a:avLst/>
          </a:prstGeom>
          <a:noFill/>
        </p:spPr>
        <p:txBody>
          <a:bodyPr wrap="square" rtlCol="0">
            <a:spAutoFit/>
          </a:bodyPr>
          <a:lstStyle/>
          <a:p>
            <a:endParaRPr lang="en-GB" sz="800" baseline="-25000" dirty="0">
              <a:solidFill>
                <a:schemeClr val="bg1"/>
              </a:solidFill>
            </a:endParaRPr>
          </a:p>
          <a:p>
            <a:r>
              <a:rPr lang="en-GB" sz="800" baseline="-25000" dirty="0">
                <a:solidFill>
                  <a:schemeClr val="bg1"/>
                </a:solidFill>
              </a:rPr>
              <a:t> </a:t>
            </a:r>
            <a:r>
              <a:rPr lang="en-GB" sz="800" dirty="0">
                <a:solidFill>
                  <a:schemeClr val="bg1"/>
                </a:solidFill>
              </a:rPr>
              <a:t>  </a:t>
            </a:r>
            <a:endParaRPr lang="en-GB" sz="800" baseline="-25000" dirty="0">
              <a:solidFill>
                <a:srgbClr val="FFFF00"/>
              </a:solidFill>
            </a:endParaRPr>
          </a:p>
        </p:txBody>
      </p:sp>
      <p:cxnSp>
        <p:nvCxnSpPr>
          <p:cNvPr id="72" name="Straight Arrow Connector 71"/>
          <p:cNvCxnSpPr>
            <a:stCxn id="78" idx="1"/>
          </p:cNvCxnSpPr>
          <p:nvPr/>
        </p:nvCxnSpPr>
        <p:spPr>
          <a:xfrm flipH="1" flipV="1">
            <a:off x="395536" y="957204"/>
            <a:ext cx="3866703" cy="229795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78" name="Oval 77"/>
          <p:cNvSpPr/>
          <p:nvPr/>
        </p:nvSpPr>
        <p:spPr>
          <a:xfrm>
            <a:off x="4241148" y="3234067"/>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51819" y="835093"/>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5033223" y="1175148"/>
            <a:ext cx="3596798" cy="1996975"/>
          </a:xfrm>
          <a:custGeom>
            <a:avLst/>
            <a:gdLst>
              <a:gd name="connsiteX0" fmla="*/ 715115 w 3596798"/>
              <a:gd name="connsiteY0" fmla="*/ 15477 h 1996975"/>
              <a:gd name="connsiteX1" fmla="*/ 362690 w 3596798"/>
              <a:gd name="connsiteY1" fmla="*/ 234552 h 1996975"/>
              <a:gd name="connsiteX2" fmla="*/ 110277 w 3596798"/>
              <a:gd name="connsiteY2" fmla="*/ 563165 h 1996975"/>
              <a:gd name="connsiteX3" fmla="*/ 740 w 3596798"/>
              <a:gd name="connsiteY3" fmla="*/ 996552 h 1996975"/>
              <a:gd name="connsiteX4" fmla="*/ 157902 w 3596798"/>
              <a:gd name="connsiteY4" fmla="*/ 1439465 h 1996975"/>
              <a:gd name="connsiteX5" fmla="*/ 567477 w 3596798"/>
              <a:gd name="connsiteY5" fmla="*/ 1825227 h 1996975"/>
              <a:gd name="connsiteX6" fmla="*/ 1229465 w 3596798"/>
              <a:gd name="connsiteY6" fmla="*/ 1977627 h 1996975"/>
              <a:gd name="connsiteX7" fmla="*/ 2472477 w 3596798"/>
              <a:gd name="connsiteY7" fmla="*/ 1977627 h 1996975"/>
              <a:gd name="connsiteX8" fmla="*/ 2982065 w 3596798"/>
              <a:gd name="connsiteY8" fmla="*/ 1820465 h 1996975"/>
              <a:gd name="connsiteX9" fmla="*/ 3258290 w 3596798"/>
              <a:gd name="connsiteY9" fmla="*/ 1629965 h 1996975"/>
              <a:gd name="connsiteX10" fmla="*/ 3539277 w 3596798"/>
              <a:gd name="connsiteY10" fmla="*/ 1268015 h 1996975"/>
              <a:gd name="connsiteX11" fmla="*/ 3582140 w 3596798"/>
              <a:gd name="connsiteY11" fmla="*/ 877490 h 1996975"/>
              <a:gd name="connsiteX12" fmla="*/ 3353540 w 3596798"/>
              <a:gd name="connsiteY12" fmla="*/ 363140 h 1996975"/>
              <a:gd name="connsiteX13" fmla="*/ 2939202 w 3596798"/>
              <a:gd name="connsiteY13" fmla="*/ 58340 h 1996975"/>
              <a:gd name="connsiteX14" fmla="*/ 2367702 w 3596798"/>
              <a:gd name="connsiteY14" fmla="*/ 5952 h 1996975"/>
              <a:gd name="connsiteX15" fmla="*/ 1124690 w 3596798"/>
              <a:gd name="connsiteY15" fmla="*/ 1190 h 1996975"/>
              <a:gd name="connsiteX16" fmla="*/ 1124690 w 3596798"/>
              <a:gd name="connsiteY16" fmla="*/ 1190 h 19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6798" h="1996975">
                <a:moveTo>
                  <a:pt x="715115" y="15477"/>
                </a:moveTo>
                <a:cubicBezTo>
                  <a:pt x="589305" y="79374"/>
                  <a:pt x="463496" y="143271"/>
                  <a:pt x="362690" y="234552"/>
                </a:cubicBezTo>
                <a:cubicBezTo>
                  <a:pt x="261884" y="325833"/>
                  <a:pt x="170602" y="436165"/>
                  <a:pt x="110277" y="563165"/>
                </a:cubicBezTo>
                <a:cubicBezTo>
                  <a:pt x="49952" y="690165"/>
                  <a:pt x="-7198" y="850502"/>
                  <a:pt x="740" y="996552"/>
                </a:cubicBezTo>
                <a:cubicBezTo>
                  <a:pt x="8677" y="1142602"/>
                  <a:pt x="63446" y="1301352"/>
                  <a:pt x="157902" y="1439465"/>
                </a:cubicBezTo>
                <a:cubicBezTo>
                  <a:pt x="252358" y="1577578"/>
                  <a:pt x="388883" y="1735533"/>
                  <a:pt x="567477" y="1825227"/>
                </a:cubicBezTo>
                <a:cubicBezTo>
                  <a:pt x="746071" y="1914921"/>
                  <a:pt x="911965" y="1952227"/>
                  <a:pt x="1229465" y="1977627"/>
                </a:cubicBezTo>
                <a:cubicBezTo>
                  <a:pt x="1546965" y="2003027"/>
                  <a:pt x="2180377" y="2003821"/>
                  <a:pt x="2472477" y="1977627"/>
                </a:cubicBezTo>
                <a:cubicBezTo>
                  <a:pt x="2764577" y="1951433"/>
                  <a:pt x="2851096" y="1878409"/>
                  <a:pt x="2982065" y="1820465"/>
                </a:cubicBezTo>
                <a:cubicBezTo>
                  <a:pt x="3113034" y="1762521"/>
                  <a:pt x="3165421" y="1722040"/>
                  <a:pt x="3258290" y="1629965"/>
                </a:cubicBezTo>
                <a:cubicBezTo>
                  <a:pt x="3351159" y="1537890"/>
                  <a:pt x="3485302" y="1393427"/>
                  <a:pt x="3539277" y="1268015"/>
                </a:cubicBezTo>
                <a:cubicBezTo>
                  <a:pt x="3593252" y="1142603"/>
                  <a:pt x="3613096" y="1028302"/>
                  <a:pt x="3582140" y="877490"/>
                </a:cubicBezTo>
                <a:cubicBezTo>
                  <a:pt x="3551184" y="726678"/>
                  <a:pt x="3460696" y="499665"/>
                  <a:pt x="3353540" y="363140"/>
                </a:cubicBezTo>
                <a:cubicBezTo>
                  <a:pt x="3246384" y="226615"/>
                  <a:pt x="3103508" y="117871"/>
                  <a:pt x="2939202" y="58340"/>
                </a:cubicBezTo>
                <a:cubicBezTo>
                  <a:pt x="2774896" y="-1191"/>
                  <a:pt x="2670121" y="15477"/>
                  <a:pt x="2367702" y="5952"/>
                </a:cubicBezTo>
                <a:cubicBezTo>
                  <a:pt x="2065283" y="-3573"/>
                  <a:pt x="1124690" y="1190"/>
                  <a:pt x="1124690" y="1190"/>
                </a:cubicBezTo>
                <a:lnTo>
                  <a:pt x="1124690" y="119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flipH="1">
            <a:off x="5364090" y="1170385"/>
            <a:ext cx="1080118" cy="12153"/>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50" name="TextBox 49"/>
          <p:cNvSpPr txBox="1"/>
          <p:nvPr/>
        </p:nvSpPr>
        <p:spPr>
          <a:xfrm>
            <a:off x="179512" y="3501008"/>
            <a:ext cx="1080120" cy="954107"/>
          </a:xfrm>
          <a:prstGeom prst="rect">
            <a:avLst/>
          </a:prstGeom>
          <a:noFill/>
        </p:spPr>
        <p:txBody>
          <a:bodyPr wrap="square" rtlCol="0">
            <a:spAutoFit/>
          </a:bodyPr>
          <a:lstStyle/>
          <a:p>
            <a:r>
              <a:rPr lang="en-GB" sz="800" b="1" u="sng" dirty="0"/>
              <a:t>Key</a:t>
            </a:r>
          </a:p>
          <a:p>
            <a:r>
              <a:rPr lang="en-GB" sz="800" dirty="0">
                <a:solidFill>
                  <a:srgbClr val="FF0000"/>
                </a:solidFill>
              </a:rPr>
              <a:t>Red = 90-95%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a:p>
            <a:r>
              <a:rPr lang="en-GB" sz="800" dirty="0"/>
              <a:t>Black = Jogging</a:t>
            </a:r>
          </a:p>
        </p:txBody>
      </p:sp>
      <p:pic>
        <p:nvPicPr>
          <p:cNvPr id="53"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4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0"/>
          <p:cNvSpPr>
            <a:spLocks noChangeAspect="1" noChangeArrowheads="1"/>
          </p:cNvSpPr>
          <p:nvPr/>
        </p:nvSpPr>
        <p:spPr bwMode="auto">
          <a:xfrm>
            <a:off x="179512" y="760215"/>
            <a:ext cx="4308330" cy="2679802"/>
          </a:xfrm>
          <a:prstGeom prst="rect">
            <a:avLst/>
          </a:prstGeom>
          <a:solidFill>
            <a:srgbClr val="006000"/>
          </a:solidFill>
          <a:ln w="28575" algn="ctr">
            <a:noFill/>
            <a:miter lim="800000"/>
            <a:headEnd/>
            <a:tailEnd/>
          </a:ln>
        </p:spPr>
        <p:txBody>
          <a:bodyPr lIns="74295" tIns="8890" rIns="74295" bIns="8890"/>
          <a:lstStyle/>
          <a:p>
            <a:endParaRPr lang="ja-JP" sz="2400">
              <a:solidFill>
                <a:srgbClr val="FF0000"/>
              </a:solidFill>
              <a:latin typeface="Times New Roman" pitchFamily="84" charset="0"/>
            </a:endParaRPr>
          </a:p>
        </p:txBody>
      </p:sp>
      <p:grpSp>
        <p:nvGrpSpPr>
          <p:cNvPr id="15363" name="Group 130"/>
          <p:cNvGrpSpPr>
            <a:grpSpLocks noChangeAspect="1"/>
          </p:cNvGrpSpPr>
          <p:nvPr/>
        </p:nvGrpSpPr>
        <p:grpSpPr bwMode="auto">
          <a:xfrm>
            <a:off x="228194" y="884582"/>
            <a:ext cx="4199790" cy="2433941"/>
            <a:chOff x="2543" y="9426"/>
            <a:chExt cx="6236" cy="3891"/>
          </a:xfrm>
        </p:grpSpPr>
        <p:sp>
          <p:nvSpPr>
            <p:cNvPr id="15405" name="Line 131"/>
            <p:cNvSpPr>
              <a:spLocks noChangeAspect="1" noChangeShapeType="1"/>
            </p:cNvSpPr>
            <p:nvPr/>
          </p:nvSpPr>
          <p:spPr bwMode="auto">
            <a:xfrm>
              <a:off x="5660" y="9426"/>
              <a:ext cx="1" cy="3855"/>
            </a:xfrm>
            <a:prstGeom prst="line">
              <a:avLst/>
            </a:prstGeom>
            <a:noFill/>
            <a:ln w="19050">
              <a:solidFill>
                <a:srgbClr val="FFFFFF"/>
              </a:solidFill>
              <a:round/>
              <a:headEnd/>
              <a:tailEnd/>
            </a:ln>
          </p:spPr>
          <p:txBody>
            <a:bodyPr lIns="74295" tIns="8890" rIns="74295" bIns="8890"/>
            <a:lstStyle/>
            <a:p>
              <a:endParaRPr lang="nl-BE"/>
            </a:p>
          </p:txBody>
        </p:sp>
        <p:sp>
          <p:nvSpPr>
            <p:cNvPr id="15406" name="Oval 132"/>
            <p:cNvSpPr>
              <a:spLocks noChangeAspect="1" noChangeArrowheads="1"/>
            </p:cNvSpPr>
            <p:nvPr/>
          </p:nvSpPr>
          <p:spPr bwMode="auto">
            <a:xfrm>
              <a:off x="5632"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7" name="Oval 133"/>
            <p:cNvSpPr>
              <a:spLocks noChangeAspect="1" noChangeArrowheads="1"/>
            </p:cNvSpPr>
            <p:nvPr/>
          </p:nvSpPr>
          <p:spPr bwMode="auto">
            <a:xfrm>
              <a:off x="5142" y="10835"/>
              <a:ext cx="1037" cy="1037"/>
            </a:xfrm>
            <a:prstGeom prst="ellipse">
              <a:avLst/>
            </a:pr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08" name="Rectangle 134"/>
            <p:cNvSpPr>
              <a:spLocks noChangeAspect="1" noChangeArrowheads="1"/>
            </p:cNvSpPr>
            <p:nvPr/>
          </p:nvSpPr>
          <p:spPr bwMode="auto">
            <a:xfrm>
              <a:off x="2684" y="9462"/>
              <a:ext cx="5953" cy="385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09" name="Rectangle 135"/>
            <p:cNvSpPr>
              <a:spLocks noChangeAspect="1" noChangeArrowheads="1"/>
            </p:cNvSpPr>
            <p:nvPr/>
          </p:nvSpPr>
          <p:spPr bwMode="auto">
            <a:xfrm>
              <a:off x="2543"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0" name="Rectangle 136"/>
            <p:cNvSpPr>
              <a:spLocks noChangeAspect="1" noChangeArrowheads="1"/>
            </p:cNvSpPr>
            <p:nvPr/>
          </p:nvSpPr>
          <p:spPr bwMode="auto">
            <a:xfrm>
              <a:off x="8637" y="11147"/>
              <a:ext cx="142" cy="414"/>
            </a:xfrm>
            <a:prstGeom prst="rect">
              <a:avLst/>
            </a:prstGeom>
            <a:solidFill>
              <a:srgbClr val="808080"/>
            </a:solid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1" name="Rectangle 137"/>
            <p:cNvSpPr>
              <a:spLocks noChangeAspect="1" noChangeArrowheads="1"/>
            </p:cNvSpPr>
            <p:nvPr/>
          </p:nvSpPr>
          <p:spPr bwMode="auto">
            <a:xfrm>
              <a:off x="2684"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2" name="Rectangle 138"/>
            <p:cNvSpPr>
              <a:spLocks noChangeAspect="1" noChangeArrowheads="1"/>
            </p:cNvSpPr>
            <p:nvPr/>
          </p:nvSpPr>
          <p:spPr bwMode="auto">
            <a:xfrm>
              <a:off x="8325" y="10835"/>
              <a:ext cx="312" cy="1037"/>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3" name="Oval 139"/>
            <p:cNvSpPr>
              <a:spLocks noChangeAspect="1" noChangeArrowheads="1"/>
            </p:cNvSpPr>
            <p:nvPr/>
          </p:nvSpPr>
          <p:spPr bwMode="auto">
            <a:xfrm>
              <a:off x="3279"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4" name="Arc 140"/>
            <p:cNvSpPr>
              <a:spLocks noChangeAspect="1"/>
            </p:cNvSpPr>
            <p:nvPr/>
          </p:nvSpPr>
          <p:spPr bwMode="auto">
            <a:xfrm>
              <a:off x="3307"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5" name="Rectangle 141"/>
            <p:cNvSpPr>
              <a:spLocks noChangeAspect="1" noChangeArrowheads="1"/>
            </p:cNvSpPr>
            <p:nvPr/>
          </p:nvSpPr>
          <p:spPr bwMode="auto">
            <a:xfrm>
              <a:off x="2684"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6" name="Oval 142"/>
            <p:cNvSpPr>
              <a:spLocks noChangeAspect="1" noChangeArrowheads="1"/>
            </p:cNvSpPr>
            <p:nvPr/>
          </p:nvSpPr>
          <p:spPr bwMode="auto">
            <a:xfrm flipH="1">
              <a:off x="7985" y="11325"/>
              <a:ext cx="57" cy="57"/>
            </a:xfrm>
            <a:prstGeom prst="ellipse">
              <a:avLst/>
            </a:prstGeom>
            <a:solidFill>
              <a:srgbClr val="FFFFFF"/>
            </a:solid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7" name="Arc 143"/>
            <p:cNvSpPr>
              <a:spLocks noChangeAspect="1"/>
            </p:cNvSpPr>
            <p:nvPr/>
          </p:nvSpPr>
          <p:spPr bwMode="auto">
            <a:xfrm flipH="1">
              <a:off x="7495" y="10937"/>
              <a:ext cx="519" cy="833"/>
            </a:xfrm>
            <a:custGeom>
              <a:avLst/>
              <a:gdLst>
                <a:gd name="T0" fmla="*/ 0 w 21600"/>
                <a:gd name="T1" fmla="*/ 0 h 34673"/>
                <a:gd name="T2" fmla="*/ 0 w 21600"/>
                <a:gd name="T3" fmla="*/ 0 h 34673"/>
                <a:gd name="T4" fmla="*/ 0 w 21600"/>
                <a:gd name="T5" fmla="*/ 0 h 34673"/>
                <a:gd name="T6" fmla="*/ 0 60000 65536"/>
                <a:gd name="T7" fmla="*/ 0 60000 65536"/>
                <a:gd name="T8" fmla="*/ 0 60000 65536"/>
                <a:gd name="T9" fmla="*/ 0 w 21600"/>
                <a:gd name="T10" fmla="*/ 0 h 34673"/>
                <a:gd name="T11" fmla="*/ 21600 w 21600"/>
                <a:gd name="T12" fmla="*/ 34673 h 34673"/>
              </a:gdLst>
              <a:ahLst/>
              <a:cxnLst>
                <a:cxn ang="T6">
                  <a:pos x="T0" y="T1"/>
                </a:cxn>
                <a:cxn ang="T7">
                  <a:pos x="T2" y="T3"/>
                </a:cxn>
                <a:cxn ang="T8">
                  <a:pos x="T4" y="T5"/>
                </a:cxn>
              </a:cxnLst>
              <a:rect l="T9" t="T10" r="T11" b="T12"/>
              <a:pathLst>
                <a:path w="21600" h="34673" fill="none" extrusionOk="0">
                  <a:moveTo>
                    <a:pt x="12858" y="-1"/>
                  </a:moveTo>
                  <a:cubicBezTo>
                    <a:pt x="18356" y="4073"/>
                    <a:pt x="21600" y="10512"/>
                    <a:pt x="21600" y="17356"/>
                  </a:cubicBezTo>
                  <a:cubicBezTo>
                    <a:pt x="21600" y="24176"/>
                    <a:pt x="18378" y="30596"/>
                    <a:pt x="12910" y="34672"/>
                  </a:cubicBezTo>
                </a:path>
                <a:path w="21600" h="34673" stroke="0" extrusionOk="0">
                  <a:moveTo>
                    <a:pt x="12858" y="-1"/>
                  </a:moveTo>
                  <a:cubicBezTo>
                    <a:pt x="18356" y="4073"/>
                    <a:pt x="21600" y="10512"/>
                    <a:pt x="21600" y="17356"/>
                  </a:cubicBezTo>
                  <a:cubicBezTo>
                    <a:pt x="21600" y="24176"/>
                    <a:pt x="18378" y="30596"/>
                    <a:pt x="12910" y="34672"/>
                  </a:cubicBezTo>
                  <a:lnTo>
                    <a:pt x="0" y="17356"/>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18" name="Rectangle 144"/>
            <p:cNvSpPr>
              <a:spLocks noChangeAspect="1" noChangeArrowheads="1"/>
            </p:cNvSpPr>
            <p:nvPr/>
          </p:nvSpPr>
          <p:spPr bwMode="auto">
            <a:xfrm flipH="1">
              <a:off x="7702" y="10211"/>
              <a:ext cx="935" cy="2285"/>
            </a:xfrm>
            <a:prstGeom prst="rect">
              <a:avLst/>
            </a:prstGeom>
            <a:noFill/>
            <a:ln w="19050">
              <a:solidFill>
                <a:srgbClr val="FFFFFF"/>
              </a:solidFill>
              <a:miter lim="800000"/>
              <a:headEnd/>
              <a:tailEnd/>
            </a:ln>
          </p:spPr>
          <p:txBody>
            <a:bodyPr lIns="74295" tIns="8890" rIns="74295" bIns="8890"/>
            <a:lstStyle/>
            <a:p>
              <a:endParaRPr lang="ja-JP" sz="2400">
                <a:solidFill>
                  <a:srgbClr val="FF0000"/>
                </a:solidFill>
                <a:latin typeface="Times New Roman" pitchFamily="84" charset="0"/>
              </a:endParaRPr>
            </a:p>
          </p:txBody>
        </p:sp>
        <p:sp>
          <p:nvSpPr>
            <p:cNvPr id="15419" name="Arc 145"/>
            <p:cNvSpPr>
              <a:spLocks noChangeAspect="1"/>
            </p:cNvSpPr>
            <p:nvPr/>
          </p:nvSpPr>
          <p:spPr bwMode="auto">
            <a:xfrm flipH="1" flipV="1">
              <a:off x="8580"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0" name="Arc 146"/>
            <p:cNvSpPr>
              <a:spLocks noChangeAspect="1"/>
            </p:cNvSpPr>
            <p:nvPr/>
          </p:nvSpPr>
          <p:spPr bwMode="auto">
            <a:xfrm flipH="1">
              <a:off x="8580"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1" name="Arc 147"/>
            <p:cNvSpPr>
              <a:spLocks noChangeAspect="1"/>
            </p:cNvSpPr>
            <p:nvPr/>
          </p:nvSpPr>
          <p:spPr bwMode="auto">
            <a:xfrm flipV="1">
              <a:off x="2684" y="9426"/>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rot="10800000" lIns="74295" tIns="8890" rIns="74295" bIns="8890"/>
            <a:lstStyle/>
            <a:p>
              <a:endParaRPr lang="ja-JP" sz="2400">
                <a:solidFill>
                  <a:srgbClr val="FF0000"/>
                </a:solidFill>
                <a:latin typeface="Times New Roman" pitchFamily="84" charset="0"/>
              </a:endParaRPr>
            </a:p>
          </p:txBody>
        </p:sp>
        <p:sp>
          <p:nvSpPr>
            <p:cNvPr id="15422" name="Arc 148"/>
            <p:cNvSpPr>
              <a:spLocks noChangeAspect="1"/>
            </p:cNvSpPr>
            <p:nvPr/>
          </p:nvSpPr>
          <p:spPr bwMode="auto">
            <a:xfrm>
              <a:off x="2684" y="13224"/>
              <a:ext cx="57" cy="57"/>
            </a:xfrm>
            <a:custGeom>
              <a:avLst/>
              <a:gdLst>
                <a:gd name="T0" fmla="*/ 0 w 21600"/>
                <a:gd name="T1" fmla="*/ 0 h 21641"/>
                <a:gd name="T2" fmla="*/ 0 w 21600"/>
                <a:gd name="T3" fmla="*/ 0 h 21641"/>
                <a:gd name="T4" fmla="*/ 0 w 21600"/>
                <a:gd name="T5" fmla="*/ 0 h 21641"/>
                <a:gd name="T6" fmla="*/ 0 60000 65536"/>
                <a:gd name="T7" fmla="*/ 0 60000 65536"/>
                <a:gd name="T8" fmla="*/ 0 60000 65536"/>
                <a:gd name="T9" fmla="*/ 0 w 21600"/>
                <a:gd name="T10" fmla="*/ 0 h 21641"/>
                <a:gd name="T11" fmla="*/ 21600 w 21600"/>
                <a:gd name="T12" fmla="*/ 21641 h 21641"/>
              </a:gdLst>
              <a:ahLst/>
              <a:cxnLst>
                <a:cxn ang="T6">
                  <a:pos x="T0" y="T1"/>
                </a:cxn>
                <a:cxn ang="T7">
                  <a:pos x="T2" y="T3"/>
                </a:cxn>
                <a:cxn ang="T8">
                  <a:pos x="T4" y="T5"/>
                </a:cxn>
              </a:cxnLst>
              <a:rect l="T9" t="T10" r="T11" b="T12"/>
              <a:pathLst>
                <a:path w="21600" h="21641" fill="none" extrusionOk="0">
                  <a:moveTo>
                    <a:pt x="-1" y="0"/>
                  </a:moveTo>
                  <a:cubicBezTo>
                    <a:pt x="11929" y="0"/>
                    <a:pt x="21600" y="9670"/>
                    <a:pt x="21600" y="21600"/>
                  </a:cubicBezTo>
                  <a:cubicBezTo>
                    <a:pt x="21600" y="21613"/>
                    <a:pt x="21599" y="21627"/>
                    <a:pt x="21599" y="21640"/>
                  </a:cubicBezTo>
                </a:path>
                <a:path w="21600" h="21641" stroke="0" extrusionOk="0">
                  <a:moveTo>
                    <a:pt x="-1" y="0"/>
                  </a:moveTo>
                  <a:cubicBezTo>
                    <a:pt x="11929" y="0"/>
                    <a:pt x="21600" y="9670"/>
                    <a:pt x="21600" y="21600"/>
                  </a:cubicBezTo>
                  <a:cubicBezTo>
                    <a:pt x="21600" y="21613"/>
                    <a:pt x="21599" y="21627"/>
                    <a:pt x="21599" y="21640"/>
                  </a:cubicBezTo>
                  <a:lnTo>
                    <a:pt x="0" y="21600"/>
                  </a:lnTo>
                  <a:close/>
                </a:path>
              </a:pathLst>
            </a:custGeom>
            <a:noFill/>
            <a:ln w="19050">
              <a:solidFill>
                <a:srgbClr val="FFFFFF"/>
              </a:solidFill>
              <a:round/>
              <a:headEnd/>
              <a:tailEnd/>
            </a:ln>
          </p:spPr>
          <p:txBody>
            <a:bodyPr lIns="74295" tIns="8890" rIns="74295" bIns="8890"/>
            <a:lstStyle/>
            <a:p>
              <a:endParaRPr lang="ja-JP" sz="2400">
                <a:solidFill>
                  <a:srgbClr val="FF0000"/>
                </a:solidFill>
                <a:latin typeface="Times New Roman" pitchFamily="84" charset="0"/>
              </a:endParaRPr>
            </a:p>
          </p:txBody>
        </p:sp>
        <p:sp>
          <p:nvSpPr>
            <p:cNvPr id="15423" name="Line 149"/>
            <p:cNvSpPr>
              <a:spLocks noChangeAspect="1" noChangeShapeType="1"/>
            </p:cNvSpPr>
            <p:nvPr/>
          </p:nvSpPr>
          <p:spPr bwMode="auto">
            <a:xfrm flipH="1">
              <a:off x="2626"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4" name="Line 150"/>
            <p:cNvSpPr>
              <a:spLocks noChangeAspect="1" noChangeShapeType="1"/>
            </p:cNvSpPr>
            <p:nvPr/>
          </p:nvSpPr>
          <p:spPr bwMode="auto">
            <a:xfrm flipH="1">
              <a:off x="2626" y="10002"/>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5" name="Line 151"/>
            <p:cNvSpPr>
              <a:spLocks noChangeAspect="1" noChangeShapeType="1"/>
            </p:cNvSpPr>
            <p:nvPr/>
          </p:nvSpPr>
          <p:spPr bwMode="auto">
            <a:xfrm>
              <a:off x="8638" y="12705"/>
              <a:ext cx="57" cy="1"/>
            </a:xfrm>
            <a:prstGeom prst="line">
              <a:avLst/>
            </a:prstGeom>
            <a:noFill/>
            <a:ln w="19050">
              <a:solidFill>
                <a:srgbClr val="FFFFFF"/>
              </a:solidFill>
              <a:round/>
              <a:headEnd/>
              <a:tailEnd/>
            </a:ln>
          </p:spPr>
          <p:txBody>
            <a:bodyPr lIns="74295" tIns="8890" rIns="74295" bIns="8890"/>
            <a:lstStyle/>
            <a:p>
              <a:endParaRPr lang="nl-BE"/>
            </a:p>
          </p:txBody>
        </p:sp>
        <p:sp>
          <p:nvSpPr>
            <p:cNvPr id="15426" name="Line 152"/>
            <p:cNvSpPr>
              <a:spLocks noChangeAspect="1" noChangeShapeType="1"/>
            </p:cNvSpPr>
            <p:nvPr/>
          </p:nvSpPr>
          <p:spPr bwMode="auto">
            <a:xfrm>
              <a:off x="8638" y="10002"/>
              <a:ext cx="57" cy="1"/>
            </a:xfrm>
            <a:prstGeom prst="line">
              <a:avLst/>
            </a:prstGeom>
            <a:noFill/>
            <a:ln w="19050">
              <a:solidFill>
                <a:srgbClr val="FFFFFF"/>
              </a:solidFill>
              <a:round/>
              <a:headEnd/>
              <a:tailEnd/>
            </a:ln>
          </p:spPr>
          <p:txBody>
            <a:bodyPr lIns="74295" tIns="8890" rIns="74295" bIns="8890"/>
            <a:lstStyle/>
            <a:p>
              <a:endParaRPr lang="nl-BE"/>
            </a:p>
          </p:txBody>
        </p:sp>
      </p:grpSp>
      <p:sp>
        <p:nvSpPr>
          <p:cNvPr id="15365" name="Rectangle 29"/>
          <p:cNvSpPr>
            <a:spLocks noGrp="1" noChangeArrowheads="1"/>
          </p:cNvSpPr>
          <p:nvPr>
            <p:ph type="subTitle" idx="1"/>
          </p:nvPr>
        </p:nvSpPr>
        <p:spPr>
          <a:xfrm>
            <a:off x="152400" y="4724400"/>
            <a:ext cx="8839200" cy="1981200"/>
          </a:xfrm>
          <a:solidFill>
            <a:schemeClr val="bg1"/>
          </a:solidFill>
        </p:spPr>
        <p:txBody>
          <a:bodyPr>
            <a:normAutofit fontScale="70000" lnSpcReduction="20000"/>
          </a:bodyPr>
          <a:lstStyle/>
          <a:p>
            <a:pPr eaLnBrk="1" hangingPunct="1">
              <a:lnSpc>
                <a:spcPct val="120000"/>
              </a:lnSpc>
            </a:pPr>
            <a:r>
              <a:rPr lang="en-US" sz="1800" b="1" dirty="0">
                <a:solidFill>
                  <a:schemeClr val="tx1"/>
                </a:solidFill>
                <a:latin typeface="+mj-lt"/>
              </a:rPr>
              <a:t>Session Components</a:t>
            </a:r>
          </a:p>
          <a:p>
            <a:pPr algn="just" eaLnBrk="1" hangingPunct="1">
              <a:lnSpc>
                <a:spcPct val="120000"/>
              </a:lnSpc>
            </a:pPr>
            <a:r>
              <a:rPr lang="en-US" sz="1700" b="1" dirty="0">
                <a:solidFill>
                  <a:schemeClr val="tx1"/>
                </a:solidFill>
              </a:rPr>
              <a:t>Sets</a:t>
            </a:r>
            <a:r>
              <a:rPr lang="en-US" sz="1700" dirty="0">
                <a:solidFill>
                  <a:schemeClr val="tx1"/>
                </a:solidFill>
              </a:rPr>
              <a:t> = 4</a:t>
            </a:r>
          </a:p>
          <a:p>
            <a:pPr algn="just" eaLnBrk="1" hangingPunct="1">
              <a:lnSpc>
                <a:spcPct val="120000"/>
              </a:lnSpc>
            </a:pPr>
            <a:r>
              <a:rPr lang="en-US" sz="1700" b="1" dirty="0">
                <a:solidFill>
                  <a:schemeClr val="tx1"/>
                </a:solidFill>
              </a:rPr>
              <a:t>Recovery between sets </a:t>
            </a:r>
            <a:r>
              <a:rPr lang="en-US" sz="1700" dirty="0">
                <a:solidFill>
                  <a:schemeClr val="tx1"/>
                </a:solidFill>
              </a:rPr>
              <a:t>= 2 minutes</a:t>
            </a:r>
          </a:p>
          <a:p>
            <a:pPr algn="just">
              <a:lnSpc>
                <a:spcPct val="120000"/>
              </a:lnSpc>
            </a:pPr>
            <a:r>
              <a:rPr lang="en-US" sz="1700" b="1" dirty="0">
                <a:solidFill>
                  <a:schemeClr val="tx1"/>
                </a:solidFill>
              </a:rPr>
              <a:t>Individual set duration </a:t>
            </a:r>
            <a:r>
              <a:rPr lang="en-US" sz="1700" dirty="0">
                <a:solidFill>
                  <a:schemeClr val="tx1"/>
                </a:solidFill>
              </a:rPr>
              <a:t>= (3 minutes total) 30 seconds 95% </a:t>
            </a:r>
            <a:r>
              <a:rPr lang="en-US" sz="1700" dirty="0" err="1">
                <a:solidFill>
                  <a:schemeClr val="tx1"/>
                </a:solidFill>
              </a:rPr>
              <a:t>SP</a:t>
            </a:r>
            <a:r>
              <a:rPr lang="en-US" sz="1700" baseline="-25000" dirty="0" err="1">
                <a:solidFill>
                  <a:schemeClr val="tx1"/>
                </a:solidFill>
              </a:rPr>
              <a:t>Max</a:t>
            </a:r>
            <a:r>
              <a:rPr lang="en-US" sz="1700" dirty="0">
                <a:solidFill>
                  <a:schemeClr val="tx1"/>
                </a:solidFill>
              </a:rPr>
              <a:t> – 15 seconds recovery – 30 seconds multidirectional run – 15 seconds recovery [x2] </a:t>
            </a:r>
          </a:p>
          <a:p>
            <a:pPr algn="just">
              <a:lnSpc>
                <a:spcPct val="120000"/>
              </a:lnSpc>
            </a:pPr>
            <a:r>
              <a:rPr lang="en-US" sz="1700" b="1" dirty="0">
                <a:solidFill>
                  <a:schemeClr val="tx1"/>
                </a:solidFill>
              </a:rPr>
              <a:t>Session Plan</a:t>
            </a:r>
            <a:r>
              <a:rPr lang="en-US" sz="1700" dirty="0">
                <a:solidFill>
                  <a:schemeClr val="tx1"/>
                </a:solidFill>
              </a:rPr>
              <a:t> = 5 x 3 minutes HI / 2 minute AR </a:t>
            </a:r>
          </a:p>
          <a:p>
            <a:pPr algn="just">
              <a:lnSpc>
                <a:spcPct val="120000"/>
              </a:lnSpc>
            </a:pPr>
            <a:r>
              <a:rPr lang="en-US" sz="1700" b="1" dirty="0">
                <a:solidFill>
                  <a:schemeClr val="tx1"/>
                </a:solidFill>
              </a:rPr>
              <a:t>Intensity </a:t>
            </a:r>
            <a:r>
              <a:rPr lang="en-US" sz="1700" dirty="0">
                <a:solidFill>
                  <a:schemeClr val="tx1"/>
                </a:solidFill>
              </a:rPr>
              <a:t>=</a:t>
            </a:r>
            <a:r>
              <a:rPr lang="en-US" sz="1700" b="1" dirty="0">
                <a:solidFill>
                  <a:schemeClr val="tx1"/>
                </a:solidFill>
              </a:rPr>
              <a:t> </a:t>
            </a:r>
            <a:r>
              <a:rPr lang="en-US" sz="1700" dirty="0">
                <a:solidFill>
                  <a:schemeClr val="tx1"/>
                </a:solidFill>
              </a:rPr>
              <a:t>95% </a:t>
            </a:r>
            <a:r>
              <a:rPr lang="en-US" sz="1700" dirty="0" err="1">
                <a:solidFill>
                  <a:schemeClr val="tx1"/>
                </a:solidFill>
              </a:rPr>
              <a:t>SP</a:t>
            </a:r>
            <a:r>
              <a:rPr lang="en-US" sz="1700" baseline="-25000" dirty="0" err="1">
                <a:solidFill>
                  <a:schemeClr val="tx1"/>
                </a:solidFill>
              </a:rPr>
              <a:t>Max</a:t>
            </a:r>
            <a:r>
              <a:rPr lang="en-US" sz="1700" dirty="0">
                <a:solidFill>
                  <a:schemeClr val="tx1"/>
                </a:solidFill>
              </a:rPr>
              <a:t> / 86-93% </a:t>
            </a:r>
            <a:r>
              <a:rPr lang="en-US" sz="1700" dirty="0" err="1">
                <a:solidFill>
                  <a:schemeClr val="tx1"/>
                </a:solidFill>
              </a:rPr>
              <a:t>HR</a:t>
            </a:r>
            <a:r>
              <a:rPr lang="en-US" sz="1700" baseline="-25000" dirty="0" err="1">
                <a:solidFill>
                  <a:schemeClr val="tx1"/>
                </a:solidFill>
              </a:rPr>
              <a:t>Max</a:t>
            </a:r>
            <a:endParaRPr lang="en-US" sz="1700" b="1" dirty="0">
              <a:solidFill>
                <a:schemeClr val="tx1"/>
              </a:solidFill>
            </a:endParaRPr>
          </a:p>
          <a:p>
            <a:pPr algn="just">
              <a:lnSpc>
                <a:spcPct val="120000"/>
              </a:lnSpc>
            </a:pPr>
            <a:r>
              <a:rPr lang="en-US" sz="1700" b="1" dirty="0">
                <a:solidFill>
                  <a:schemeClr val="tx1"/>
                </a:solidFill>
              </a:rPr>
              <a:t>Key Targets </a:t>
            </a:r>
            <a:r>
              <a:rPr lang="en-US" sz="1700" dirty="0">
                <a:solidFill>
                  <a:schemeClr val="tx1"/>
                </a:solidFill>
              </a:rPr>
              <a:t>= On the pitch, aim to cover 2 circuits of the whole pitch exercises. On a track aim to cover 150m in 30 seconds on the high intensity run, and cover 120m of the multidirectional run in 30 seconds with 15 seconds of walking in between each.</a:t>
            </a:r>
            <a:endParaRPr lang="en-US" sz="1700" b="1" dirty="0">
              <a:solidFill>
                <a:schemeClr val="tx1"/>
              </a:solidFill>
            </a:endParaRPr>
          </a:p>
        </p:txBody>
      </p:sp>
      <p:sp>
        <p:nvSpPr>
          <p:cNvPr id="15366" name="Text Box 30"/>
          <p:cNvSpPr txBox="1">
            <a:spLocks noChangeArrowheads="1"/>
          </p:cNvSpPr>
          <p:nvPr/>
        </p:nvSpPr>
        <p:spPr bwMode="auto">
          <a:xfrm>
            <a:off x="152400" y="136525"/>
            <a:ext cx="8839200" cy="366713"/>
          </a:xfrm>
          <a:prstGeom prst="rect">
            <a:avLst/>
          </a:prstGeom>
          <a:solidFill>
            <a:schemeClr val="bg1">
              <a:lumMod val="95000"/>
            </a:schemeClr>
          </a:solidFill>
          <a:ln w="9525">
            <a:noFill/>
            <a:miter lim="800000"/>
            <a:headEnd/>
            <a:tailEnd/>
          </a:ln>
        </p:spPr>
        <p:txBody>
          <a:bodyPr>
            <a:spAutoFit/>
          </a:bodyPr>
          <a:lstStyle/>
          <a:p>
            <a:pPr algn="ctr"/>
            <a:r>
              <a:rPr lang="en-US" sz="1800" b="1" dirty="0">
                <a:latin typeface="Verdana" pitchFamily="84" charset="0"/>
              </a:rPr>
              <a:t>High Intensity</a:t>
            </a:r>
            <a:r>
              <a:rPr lang="en-US" altLang="ja-JP" sz="1800" b="1" dirty="0">
                <a:latin typeface="Verdana" pitchFamily="84" charset="0"/>
              </a:rPr>
              <a:t> Exercise 3</a:t>
            </a:r>
            <a:endParaRPr lang="en-US" sz="1800" b="1" dirty="0">
              <a:latin typeface="Verdana" pitchFamily="84" charset="0"/>
            </a:endParaRPr>
          </a:p>
        </p:txBody>
      </p:sp>
      <p:grpSp>
        <p:nvGrpSpPr>
          <p:cNvPr id="15368" name="Group 32"/>
          <p:cNvGrpSpPr>
            <a:grpSpLocks/>
          </p:cNvGrpSpPr>
          <p:nvPr/>
        </p:nvGrpSpPr>
        <p:grpSpPr bwMode="auto">
          <a:xfrm>
            <a:off x="6781800" y="4057650"/>
            <a:ext cx="1981200" cy="228600"/>
            <a:chOff x="4320" y="2592"/>
            <a:chExt cx="1248" cy="144"/>
          </a:xfrm>
        </p:grpSpPr>
        <p:sp>
          <p:nvSpPr>
            <p:cNvPr id="15403" name="Line 33"/>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4" name="Line 34"/>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grpSp>
        <p:nvGrpSpPr>
          <p:cNvPr id="15369" name="Group 35"/>
          <p:cNvGrpSpPr>
            <a:grpSpLocks/>
          </p:cNvGrpSpPr>
          <p:nvPr/>
        </p:nvGrpSpPr>
        <p:grpSpPr bwMode="auto">
          <a:xfrm>
            <a:off x="6781800" y="2138363"/>
            <a:ext cx="1981200" cy="228600"/>
            <a:chOff x="4320" y="2592"/>
            <a:chExt cx="1248" cy="144"/>
          </a:xfrm>
        </p:grpSpPr>
        <p:sp>
          <p:nvSpPr>
            <p:cNvPr id="15401" name="Line 36"/>
            <p:cNvSpPr>
              <a:spLocks noChangeShapeType="1"/>
            </p:cNvSpPr>
            <p:nvPr/>
          </p:nvSpPr>
          <p:spPr bwMode="auto">
            <a:xfrm>
              <a:off x="4320" y="2736"/>
              <a:ext cx="1248" cy="0"/>
            </a:xfrm>
            <a:prstGeom prst="line">
              <a:avLst/>
            </a:prstGeom>
            <a:noFill/>
            <a:ln w="9525">
              <a:solidFill>
                <a:schemeClr val="bg1"/>
              </a:solidFill>
              <a:round/>
              <a:headEnd/>
              <a:tailEnd/>
            </a:ln>
          </p:spPr>
          <p:txBody>
            <a:bodyPr wrap="none" anchor="ctr"/>
            <a:lstStyle/>
            <a:p>
              <a:endParaRPr lang="nl-BE"/>
            </a:p>
          </p:txBody>
        </p:sp>
        <p:sp>
          <p:nvSpPr>
            <p:cNvPr id="15402" name="Line 37"/>
            <p:cNvSpPr>
              <a:spLocks noChangeShapeType="1"/>
            </p:cNvSpPr>
            <p:nvPr/>
          </p:nvSpPr>
          <p:spPr bwMode="auto">
            <a:xfrm>
              <a:off x="4320" y="2592"/>
              <a:ext cx="1248" cy="0"/>
            </a:xfrm>
            <a:prstGeom prst="line">
              <a:avLst/>
            </a:prstGeom>
            <a:noFill/>
            <a:ln w="9525">
              <a:solidFill>
                <a:schemeClr val="bg1"/>
              </a:solidFill>
              <a:round/>
              <a:headEnd/>
              <a:tailEnd/>
            </a:ln>
          </p:spPr>
          <p:txBody>
            <a:bodyPr wrap="none" anchor="ctr"/>
            <a:lstStyle/>
            <a:p>
              <a:endParaRPr lang="nl-BE"/>
            </a:p>
          </p:txBody>
        </p:sp>
      </p:grpSp>
      <p:sp>
        <p:nvSpPr>
          <p:cNvPr id="15370" name="Rectangle 38"/>
          <p:cNvSpPr>
            <a:spLocks noChangeArrowheads="1"/>
          </p:cNvSpPr>
          <p:nvPr/>
        </p:nvSpPr>
        <p:spPr bwMode="auto">
          <a:xfrm>
            <a:off x="6781800" y="609600"/>
            <a:ext cx="2209800" cy="646331"/>
          </a:xfrm>
          <a:prstGeom prst="rect">
            <a:avLst/>
          </a:prstGeom>
          <a:noFill/>
          <a:ln w="9525">
            <a:noFill/>
            <a:miter lim="800000"/>
            <a:headEnd/>
            <a:tailEnd/>
          </a:ln>
        </p:spPr>
        <p:txBody>
          <a:bodyPr>
            <a:spAutoFit/>
          </a:bodyPr>
          <a:lstStyle/>
          <a:p>
            <a:pPr algn="ctr"/>
            <a:r>
              <a:rPr lang="en-US" b="1" dirty="0">
                <a:solidFill>
                  <a:schemeClr val="bg1"/>
                </a:solidFill>
                <a:latin typeface="Verdana" pitchFamily="84" charset="0"/>
              </a:rPr>
              <a:t>4 sets of 8 HI runs</a:t>
            </a:r>
          </a:p>
        </p:txBody>
      </p:sp>
      <p:pic>
        <p:nvPicPr>
          <p:cNvPr id="1026" name="Picture 2" descr="http://www.metricviews.org.uk/wp-content/uploads/athle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84582"/>
            <a:ext cx="3902968" cy="244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717032"/>
            <a:ext cx="8812088" cy="646331"/>
          </a:xfrm>
          <a:prstGeom prst="rect">
            <a:avLst/>
          </a:prstGeom>
          <a:noFill/>
        </p:spPr>
        <p:txBody>
          <a:bodyPr wrap="square" rtlCol="0">
            <a:spAutoFit/>
          </a:bodyPr>
          <a:lstStyle/>
          <a:p>
            <a:pPr algn="ctr"/>
            <a:r>
              <a:rPr lang="en-GB" b="1" dirty="0"/>
              <a:t>Session Aim</a:t>
            </a:r>
          </a:p>
          <a:p>
            <a:pPr algn="ctr"/>
            <a:r>
              <a:rPr lang="en-GB" dirty="0"/>
              <a:t>Aerobic Endurance through mix of Linear and Multi Directional Running</a:t>
            </a:r>
          </a:p>
        </p:txBody>
      </p:sp>
      <p:sp>
        <p:nvSpPr>
          <p:cNvPr id="6" name="Oval 5"/>
          <p:cNvSpPr/>
          <p:nvPr/>
        </p:nvSpPr>
        <p:spPr>
          <a:xfrm>
            <a:off x="3945492" y="306896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38003" y="3068960"/>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11560" y="9807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923928" y="980728"/>
            <a:ext cx="144016" cy="1440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786261" y="3140968"/>
            <a:ext cx="3137667"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flipV="1">
            <a:off x="710011" y="2816295"/>
            <a:ext cx="2676" cy="24005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a:off x="755578" y="1052736"/>
            <a:ext cx="3156861"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4017500" y="2816295"/>
            <a:ext cx="0" cy="24005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a:off x="3995936" y="1135566"/>
            <a:ext cx="0" cy="24005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64" name="Straight Arrow Connector 63"/>
          <p:cNvCxnSpPr/>
          <p:nvPr/>
        </p:nvCxnSpPr>
        <p:spPr>
          <a:xfrm flipH="1" flipV="1">
            <a:off x="683568" y="1125485"/>
            <a:ext cx="2676" cy="24005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a:stCxn id="15418" idx="0"/>
          </p:cNvCxnSpPr>
          <p:nvPr/>
        </p:nvCxnSpPr>
        <p:spPr>
          <a:xfrm>
            <a:off x="4017500" y="1375624"/>
            <a:ext cx="314850" cy="39033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p:nvPr/>
        </p:nvCxnSpPr>
        <p:spPr>
          <a:xfrm flipH="1">
            <a:off x="3702651" y="1758516"/>
            <a:ext cx="614126" cy="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71" name="Straight Arrow Connector 70"/>
          <p:cNvCxnSpPr/>
          <p:nvPr/>
        </p:nvCxnSpPr>
        <p:spPr>
          <a:xfrm>
            <a:off x="3702651" y="1758516"/>
            <a:ext cx="629699" cy="656115"/>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3" name="Straight Arrow Connector 72"/>
          <p:cNvCxnSpPr/>
          <p:nvPr/>
        </p:nvCxnSpPr>
        <p:spPr>
          <a:xfrm flipH="1">
            <a:off x="3710437" y="2414631"/>
            <a:ext cx="614126" cy="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endCxn id="15418" idx="2"/>
          </p:cNvCxnSpPr>
          <p:nvPr/>
        </p:nvCxnSpPr>
        <p:spPr>
          <a:xfrm>
            <a:off x="3710437" y="2414631"/>
            <a:ext cx="307063" cy="39033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flipV="1">
            <a:off x="707945" y="2086573"/>
            <a:ext cx="1" cy="718389"/>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stCxn id="15413" idx="1"/>
          </p:cNvCxnSpPr>
          <p:nvPr/>
        </p:nvCxnSpPr>
        <p:spPr>
          <a:xfrm flipH="1" flipV="1">
            <a:off x="304498" y="2077271"/>
            <a:ext cx="424996" cy="416"/>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stCxn id="15415" idx="1"/>
          </p:cNvCxnSpPr>
          <p:nvPr/>
        </p:nvCxnSpPr>
        <p:spPr>
          <a:xfrm flipH="1">
            <a:off x="322480" y="2090293"/>
            <a:ext cx="674" cy="32433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323829" y="1375624"/>
            <a:ext cx="629024" cy="1056036"/>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88" name="Straight Arrow Connector 87"/>
          <p:cNvCxnSpPr/>
          <p:nvPr/>
        </p:nvCxnSpPr>
        <p:spPr>
          <a:xfrm>
            <a:off x="953527" y="1365543"/>
            <a:ext cx="0" cy="464216"/>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528531" y="1829343"/>
            <a:ext cx="424996" cy="416"/>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92" name="Straight Arrow Connector 91"/>
          <p:cNvCxnSpPr/>
          <p:nvPr/>
        </p:nvCxnSpPr>
        <p:spPr>
          <a:xfrm flipV="1">
            <a:off x="533279" y="1365543"/>
            <a:ext cx="152965" cy="477591"/>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flipH="1">
            <a:off x="5796136" y="1196752"/>
            <a:ext cx="21602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 name="Freeform 50"/>
          <p:cNvSpPr/>
          <p:nvPr/>
        </p:nvSpPr>
        <p:spPr>
          <a:xfrm>
            <a:off x="5051602" y="1195388"/>
            <a:ext cx="768173" cy="1662112"/>
          </a:xfrm>
          <a:custGeom>
            <a:avLst/>
            <a:gdLst>
              <a:gd name="connsiteX0" fmla="*/ 768173 w 768173"/>
              <a:gd name="connsiteY0" fmla="*/ 0 h 1662112"/>
              <a:gd name="connsiteX1" fmla="*/ 534811 w 768173"/>
              <a:gd name="connsiteY1" fmla="*/ 85725 h 1662112"/>
              <a:gd name="connsiteX2" fmla="*/ 168098 w 768173"/>
              <a:gd name="connsiteY2" fmla="*/ 428625 h 1662112"/>
              <a:gd name="connsiteX3" fmla="*/ 10936 w 768173"/>
              <a:gd name="connsiteY3" fmla="*/ 809625 h 1662112"/>
              <a:gd name="connsiteX4" fmla="*/ 29986 w 768173"/>
              <a:gd name="connsiteY4" fmla="*/ 1243012 h 1662112"/>
              <a:gd name="connsiteX5" fmla="*/ 163336 w 768173"/>
              <a:gd name="connsiteY5" fmla="*/ 1500187 h 1662112"/>
              <a:gd name="connsiteX6" fmla="*/ 301448 w 768173"/>
              <a:gd name="connsiteY6" fmla="*/ 1662112 h 16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173" h="1662112">
                <a:moveTo>
                  <a:pt x="768173" y="0"/>
                </a:moveTo>
                <a:cubicBezTo>
                  <a:pt x="701498" y="7144"/>
                  <a:pt x="634823" y="14288"/>
                  <a:pt x="534811" y="85725"/>
                </a:cubicBezTo>
                <a:cubicBezTo>
                  <a:pt x="434799" y="157162"/>
                  <a:pt x="255410" y="307975"/>
                  <a:pt x="168098" y="428625"/>
                </a:cubicBezTo>
                <a:cubicBezTo>
                  <a:pt x="80785" y="549275"/>
                  <a:pt x="33955" y="673894"/>
                  <a:pt x="10936" y="809625"/>
                </a:cubicBezTo>
                <a:cubicBezTo>
                  <a:pt x="-12083" y="945356"/>
                  <a:pt x="4586" y="1127918"/>
                  <a:pt x="29986" y="1243012"/>
                </a:cubicBezTo>
                <a:cubicBezTo>
                  <a:pt x="55386" y="1358106"/>
                  <a:pt x="118092" y="1430337"/>
                  <a:pt x="163336" y="1500187"/>
                </a:cubicBezTo>
                <a:cubicBezTo>
                  <a:pt x="208580" y="1570037"/>
                  <a:pt x="255014" y="1616074"/>
                  <a:pt x="301448" y="16621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Arrow Connector 52"/>
          <p:cNvCxnSpPr>
            <a:stCxn id="51" idx="6"/>
          </p:cNvCxnSpPr>
          <p:nvPr/>
        </p:nvCxnSpPr>
        <p:spPr>
          <a:xfrm>
            <a:off x="5353050" y="2857500"/>
            <a:ext cx="82638" cy="788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435688" y="2936324"/>
            <a:ext cx="648480" cy="204644"/>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08" name="Straight Arrow Connector 107"/>
          <p:cNvCxnSpPr/>
          <p:nvPr/>
        </p:nvCxnSpPr>
        <p:spPr>
          <a:xfrm flipV="1">
            <a:off x="6079405" y="3038646"/>
            <a:ext cx="1156891" cy="105139"/>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10" name="Straight Arrow Connector 109"/>
          <p:cNvCxnSpPr/>
          <p:nvPr/>
        </p:nvCxnSpPr>
        <p:spPr>
          <a:xfrm>
            <a:off x="7240982" y="3038646"/>
            <a:ext cx="0" cy="286016"/>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14" name="Straight Arrow Connector 113"/>
          <p:cNvCxnSpPr/>
          <p:nvPr/>
        </p:nvCxnSpPr>
        <p:spPr>
          <a:xfrm flipV="1">
            <a:off x="7236296" y="2935698"/>
            <a:ext cx="650404" cy="378016"/>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16" name="Straight Arrow Connector 115"/>
          <p:cNvCxnSpPr/>
          <p:nvPr/>
        </p:nvCxnSpPr>
        <p:spPr>
          <a:xfrm flipH="1">
            <a:off x="7883822" y="2928958"/>
            <a:ext cx="674" cy="32433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V="1">
            <a:off x="7886700" y="2609796"/>
            <a:ext cx="429716" cy="622534"/>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cxnSp>
        <p:nvCxnSpPr>
          <p:cNvPr id="120" name="Straight Arrow Connector 119"/>
          <p:cNvCxnSpPr/>
          <p:nvPr/>
        </p:nvCxnSpPr>
        <p:spPr>
          <a:xfrm>
            <a:off x="8318398" y="2571484"/>
            <a:ext cx="0" cy="42546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22" name="Straight Arrow Connector 121"/>
          <p:cNvCxnSpPr/>
          <p:nvPr/>
        </p:nvCxnSpPr>
        <p:spPr>
          <a:xfrm flipH="1" flipV="1">
            <a:off x="7956376" y="1196752"/>
            <a:ext cx="504056" cy="504056"/>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81" name="Freeform 80"/>
          <p:cNvSpPr/>
          <p:nvPr/>
        </p:nvSpPr>
        <p:spPr>
          <a:xfrm>
            <a:off x="8329613" y="1776413"/>
            <a:ext cx="260037" cy="1214437"/>
          </a:xfrm>
          <a:custGeom>
            <a:avLst/>
            <a:gdLst>
              <a:gd name="connsiteX0" fmla="*/ 0 w 260037"/>
              <a:gd name="connsiteY0" fmla="*/ 1214437 h 1214437"/>
              <a:gd name="connsiteX1" fmla="*/ 238125 w 260037"/>
              <a:gd name="connsiteY1" fmla="*/ 638175 h 1214437"/>
              <a:gd name="connsiteX2" fmla="*/ 242887 w 260037"/>
              <a:gd name="connsiteY2" fmla="*/ 223837 h 1214437"/>
              <a:gd name="connsiteX3" fmla="*/ 180975 w 260037"/>
              <a:gd name="connsiteY3" fmla="*/ 0 h 1214437"/>
            </a:gdLst>
            <a:ahLst/>
            <a:cxnLst>
              <a:cxn ang="0">
                <a:pos x="connsiteX0" y="connsiteY0"/>
              </a:cxn>
              <a:cxn ang="0">
                <a:pos x="connsiteX1" y="connsiteY1"/>
              </a:cxn>
              <a:cxn ang="0">
                <a:pos x="connsiteX2" y="connsiteY2"/>
              </a:cxn>
              <a:cxn ang="0">
                <a:pos x="connsiteX3" y="connsiteY3"/>
              </a:cxn>
            </a:cxnLst>
            <a:rect l="l" t="t" r="r" b="b"/>
            <a:pathLst>
              <a:path w="260037" h="1214437">
                <a:moveTo>
                  <a:pt x="0" y="1214437"/>
                </a:moveTo>
                <a:cubicBezTo>
                  <a:pt x="98822" y="1008856"/>
                  <a:pt x="197644" y="803275"/>
                  <a:pt x="238125" y="638175"/>
                </a:cubicBezTo>
                <a:cubicBezTo>
                  <a:pt x="278606" y="473075"/>
                  <a:pt x="252412" y="330199"/>
                  <a:pt x="242887" y="223837"/>
                </a:cubicBezTo>
                <a:cubicBezTo>
                  <a:pt x="233362" y="117475"/>
                  <a:pt x="207168" y="58737"/>
                  <a:pt x="180975" y="0"/>
                </a:cubicBezTo>
              </a:path>
            </a:pathLst>
          </a:custGeom>
          <a:no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p:cNvCxnSpPr>
            <a:stCxn id="81" idx="3"/>
          </p:cNvCxnSpPr>
          <p:nvPr/>
        </p:nvCxnSpPr>
        <p:spPr>
          <a:xfrm flipH="1" flipV="1">
            <a:off x="8459631" y="1700808"/>
            <a:ext cx="50957" cy="75605"/>
          </a:xfrm>
          <a:prstGeom prst="straightConnector1">
            <a:avLst/>
          </a:prstGeom>
          <a:ln>
            <a:solidFill>
              <a:srgbClr val="FB6E05"/>
            </a:solidFill>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79512" y="3501008"/>
            <a:ext cx="1080120" cy="830997"/>
          </a:xfrm>
          <a:prstGeom prst="rect">
            <a:avLst/>
          </a:prstGeom>
          <a:noFill/>
        </p:spPr>
        <p:txBody>
          <a:bodyPr wrap="square" rtlCol="0">
            <a:spAutoFit/>
          </a:bodyPr>
          <a:lstStyle/>
          <a:p>
            <a:r>
              <a:rPr lang="en-GB" sz="800" b="1" u="sng" dirty="0"/>
              <a:t>Key</a:t>
            </a:r>
          </a:p>
          <a:p>
            <a:r>
              <a:rPr lang="en-GB" sz="800" dirty="0">
                <a:solidFill>
                  <a:srgbClr val="FF0000"/>
                </a:solidFill>
              </a:rPr>
              <a:t>Red = 95% </a:t>
            </a:r>
            <a:r>
              <a:rPr lang="en-GB" sz="800" dirty="0" err="1">
                <a:solidFill>
                  <a:srgbClr val="FF0000"/>
                </a:solidFill>
              </a:rPr>
              <a:t>SP</a:t>
            </a:r>
            <a:r>
              <a:rPr lang="en-GB" sz="800" baseline="-25000" dirty="0" err="1">
                <a:solidFill>
                  <a:srgbClr val="FF0000"/>
                </a:solidFill>
              </a:rPr>
              <a:t>Max</a:t>
            </a:r>
            <a:endParaRPr lang="en-GB" sz="800" baseline="-25000" dirty="0">
              <a:solidFill>
                <a:srgbClr val="FF0000"/>
              </a:solidFill>
            </a:endParaRPr>
          </a:p>
          <a:p>
            <a:r>
              <a:rPr lang="en-GB" sz="800" dirty="0">
                <a:solidFill>
                  <a:srgbClr val="FFFF00"/>
                </a:solidFill>
              </a:rPr>
              <a:t>Yellow = Walk</a:t>
            </a:r>
          </a:p>
          <a:p>
            <a:r>
              <a:rPr lang="en-GB" sz="800" dirty="0">
                <a:solidFill>
                  <a:srgbClr val="FB6E05"/>
                </a:solidFill>
              </a:rPr>
              <a:t>Orange = Sprint</a:t>
            </a:r>
          </a:p>
          <a:p>
            <a:r>
              <a:rPr lang="en-GB" sz="800" dirty="0">
                <a:solidFill>
                  <a:srgbClr val="7030A0"/>
                </a:solidFill>
              </a:rPr>
              <a:t>Purple = Sideways</a:t>
            </a:r>
          </a:p>
          <a:p>
            <a:r>
              <a:rPr lang="en-GB" sz="800" dirty="0">
                <a:solidFill>
                  <a:srgbClr val="00B0F0"/>
                </a:solidFill>
              </a:rPr>
              <a:t>Blue = Backwards</a:t>
            </a:r>
          </a:p>
        </p:txBody>
      </p:sp>
      <p:pic>
        <p:nvPicPr>
          <p:cNvPr id="77"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encrypted-tbn0.gstatic.com/images?q=tbn:ANd9GcR3BDTl8RE5AMxjr9g9wULlkcg_gv_U6-ZaC0R3ip7erT6LI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0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 y="1500174"/>
            <a:ext cx="9144000" cy="2308324"/>
          </a:xfrm>
          <a:prstGeom prst="rect">
            <a:avLst/>
          </a:prstGeom>
          <a:noFill/>
          <a:ln w="9525">
            <a:noFill/>
            <a:miter lim="800000"/>
            <a:headEnd/>
            <a:tailEnd/>
          </a:ln>
        </p:spPr>
        <p:txBody>
          <a:bodyPr>
            <a:spAutoFit/>
          </a:bodyPr>
          <a:lstStyle/>
          <a:p>
            <a:pPr algn="ctr"/>
            <a:r>
              <a:rPr lang="en-US" sz="7200" b="1" dirty="0">
                <a:latin typeface="Calibri" pitchFamily="34" charset="0"/>
              </a:rPr>
              <a:t>Speed Endurance Exercises</a:t>
            </a:r>
          </a:p>
        </p:txBody>
      </p:sp>
      <p:sp>
        <p:nvSpPr>
          <p:cNvPr id="8" name="Rectangle 7"/>
          <p:cNvSpPr/>
          <p:nvPr/>
        </p:nvSpPr>
        <p:spPr>
          <a:xfrm>
            <a:off x="2270855" y="4221088"/>
            <a:ext cx="4572000" cy="830997"/>
          </a:xfrm>
          <a:prstGeom prst="rect">
            <a:avLst/>
          </a:prstGeom>
        </p:spPr>
        <p:txBody>
          <a:bodyPr>
            <a:spAutoFit/>
          </a:bodyPr>
          <a:lstStyle/>
          <a:p>
            <a:pPr algn="ctr"/>
            <a:r>
              <a:rPr lang="en-US" b="1" dirty="0">
                <a:latin typeface="Calibri" pitchFamily="34" charset="0"/>
              </a:rPr>
              <a:t>Physical Preparation Plan</a:t>
            </a:r>
          </a:p>
          <a:p>
            <a:pPr algn="ctr"/>
            <a:r>
              <a:rPr lang="en-US" b="1" dirty="0">
                <a:latin typeface="Calibri" pitchFamily="34" charset="0"/>
              </a:rPr>
              <a:t>for Pre-Season </a:t>
            </a:r>
          </a:p>
          <a:p>
            <a:pPr algn="ctr"/>
            <a:endParaRPr lang="en-US" altLang="ja-JP" sz="1200" b="1" dirty="0">
              <a:latin typeface="Calibri" pitchFamily="34" charset="0"/>
            </a:endParaRPr>
          </a:p>
        </p:txBody>
      </p:sp>
      <p:pic>
        <p:nvPicPr>
          <p:cNvPr id="6"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7343" cy="397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R3BDTl8RE5AMxjr9g9wULlkcg_gv_U6-ZaC0R3ip7erT6LID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152400"/>
            <a:ext cx="397343" cy="3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2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3794</Words>
  <Application>Microsoft Office PowerPoint</Application>
  <PresentationFormat>On-screen Show (4:3)</PresentationFormat>
  <Paragraphs>813</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Verdana</vt:lpstr>
      <vt:lpstr>Office Theme</vt:lpstr>
      <vt:lpstr>PowerPoint Presentation</vt:lpstr>
      <vt:lpstr>PowerPoint Presentation</vt:lpstr>
      <vt:lpstr>Preparation Week 1 </vt:lpstr>
      <vt:lpstr>Preparation Week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1</vt:lpstr>
      <vt:lpstr>Week 2</vt:lpstr>
      <vt:lpstr>Week 3</vt:lpstr>
      <vt:lpstr>Week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Jones</dc:creator>
  <cp:lastModifiedBy>john mcquade</cp:lastModifiedBy>
  <cp:revision>64</cp:revision>
  <dcterms:created xsi:type="dcterms:W3CDTF">2013-05-14T08:53:57Z</dcterms:created>
  <dcterms:modified xsi:type="dcterms:W3CDTF">2020-03-30T11:45:29Z</dcterms:modified>
</cp:coreProperties>
</file>